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78" r:id="rId5"/>
    <p:sldId id="356" r:id="rId6"/>
    <p:sldId id="357" r:id="rId7"/>
    <p:sldId id="358" r:id="rId8"/>
    <p:sldId id="359" r:id="rId9"/>
    <p:sldId id="360" r:id="rId10"/>
    <p:sldId id="279" r:id="rId11"/>
    <p:sldId id="281" r:id="rId12"/>
    <p:sldId id="378" r:id="rId13"/>
    <p:sldId id="362" r:id="rId14"/>
    <p:sldId id="361" r:id="rId15"/>
    <p:sldId id="363" r:id="rId16"/>
    <p:sldId id="386" r:id="rId17"/>
    <p:sldId id="364" r:id="rId18"/>
    <p:sldId id="384" r:id="rId19"/>
    <p:sldId id="365" r:id="rId20"/>
    <p:sldId id="380" r:id="rId21"/>
    <p:sldId id="387" r:id="rId22"/>
    <p:sldId id="366" r:id="rId23"/>
    <p:sldId id="379" r:id="rId24"/>
    <p:sldId id="388" r:id="rId25"/>
    <p:sldId id="390" r:id="rId26"/>
    <p:sldId id="395" r:id="rId27"/>
    <p:sldId id="396" r:id="rId28"/>
    <p:sldId id="393" r:id="rId29"/>
    <p:sldId id="389" r:id="rId30"/>
    <p:sldId id="397" r:id="rId31"/>
    <p:sldId id="398" r:id="rId32"/>
    <p:sldId id="399" r:id="rId33"/>
    <p:sldId id="373" r:id="rId34"/>
    <p:sldId id="374" r:id="rId35"/>
    <p:sldId id="283" r:id="rId36"/>
    <p:sldId id="287" r:id="rId37"/>
    <p:sldId id="274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6">
          <p15:clr>
            <a:srgbClr val="A4A3A4"/>
          </p15:clr>
        </p15:guide>
        <p15:guide id="2" pos="38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6FDA"/>
    <a:srgbClr val="056AC4"/>
    <a:srgbClr val="3F7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/>
    <p:restoredTop sz="94674"/>
  </p:normalViewPr>
  <p:slideViewPr>
    <p:cSldViewPr snapToGrid="0" snapToObjects="1" showGuides="1">
      <p:cViewPr varScale="1">
        <p:scale>
          <a:sx n="69" d="100"/>
          <a:sy n="69" d="100"/>
        </p:scale>
        <p:origin x="936" y="72"/>
      </p:cViewPr>
      <p:guideLst>
        <p:guide orient="horz" pos="2266"/>
        <p:guide pos="38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02DE-4160-B44A-A0C9-FE6532E32329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02DE-4160-B44A-A0C9-FE6532E32329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02DE-4160-B44A-A0C9-FE6532E32329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02DE-4160-B44A-A0C9-FE6532E32329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02DE-4160-B44A-A0C9-FE6532E32329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02DE-4160-B44A-A0C9-FE6532E32329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02DE-4160-B44A-A0C9-FE6532E32329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02DE-4160-B44A-A0C9-FE6532E32329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02DE-4160-B44A-A0C9-FE6532E32329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02DE-4160-B44A-A0C9-FE6532E32329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02DE-4160-B44A-A0C9-FE6532E32329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C02DE-4160-B44A-A0C9-FE6532E32329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9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5" Type="http://schemas.openxmlformats.org/officeDocument/2006/relationships/tags" Target="../tags/tag55.xml"/><Relationship Id="rId10" Type="http://schemas.openxmlformats.org/officeDocument/2006/relationships/tags" Target="../tags/tag60.xml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2" Type="http://schemas.openxmlformats.org/officeDocument/2006/relationships/tags" Target="../tags/tag4.xml"/><Relationship Id="rId16" Type="http://schemas.openxmlformats.org/officeDocument/2006/relationships/image" Target="../media/image1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" t="12614" r="62" b="31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2197241" y="1261998"/>
            <a:ext cx="7797518" cy="4334005"/>
          </a:xfrm>
          <a:prstGeom prst="roundRect">
            <a:avLst>
              <a:gd name="adj" fmla="val 0"/>
            </a:avLst>
          </a:prstGeom>
          <a:solidFill>
            <a:srgbClr val="2F6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/>
        </p:nvSpPr>
        <p:spPr>
          <a:xfrm>
            <a:off x="2457450" y="1476309"/>
            <a:ext cx="1285875" cy="671513"/>
          </a:xfrm>
          <a:custGeom>
            <a:avLst/>
            <a:gdLst>
              <a:gd name="connsiteX0" fmla="*/ 942975 w 942975"/>
              <a:gd name="connsiteY0" fmla="*/ 0 h 557213"/>
              <a:gd name="connsiteX1" fmla="*/ 0 w 942975"/>
              <a:gd name="connsiteY1" fmla="*/ 0 h 557213"/>
              <a:gd name="connsiteX2" fmla="*/ 0 w 942975"/>
              <a:gd name="connsiteY2" fmla="*/ 557213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975" h="557213">
                <a:moveTo>
                  <a:pt x="942975" y="0"/>
                </a:moveTo>
                <a:lnTo>
                  <a:pt x="0" y="0"/>
                </a:lnTo>
                <a:lnTo>
                  <a:pt x="0" y="55721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任意形状 8"/>
          <p:cNvSpPr/>
          <p:nvPr/>
        </p:nvSpPr>
        <p:spPr>
          <a:xfrm flipH="1" flipV="1">
            <a:off x="8396287" y="4667250"/>
            <a:ext cx="1285875" cy="671513"/>
          </a:xfrm>
          <a:custGeom>
            <a:avLst/>
            <a:gdLst>
              <a:gd name="connsiteX0" fmla="*/ 942975 w 942975"/>
              <a:gd name="connsiteY0" fmla="*/ 0 h 557213"/>
              <a:gd name="connsiteX1" fmla="*/ 0 w 942975"/>
              <a:gd name="connsiteY1" fmla="*/ 0 h 557213"/>
              <a:gd name="connsiteX2" fmla="*/ 0 w 942975"/>
              <a:gd name="connsiteY2" fmla="*/ 557213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975" h="557213">
                <a:moveTo>
                  <a:pt x="942975" y="0"/>
                </a:moveTo>
                <a:lnTo>
                  <a:pt x="0" y="0"/>
                </a:lnTo>
                <a:lnTo>
                  <a:pt x="0" y="55721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57450" y="2571750"/>
            <a:ext cx="342900" cy="1928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ïśḷiḓè"/>
          <p:cNvSpPr>
            <a:spLocks noGrp="1"/>
          </p:cNvSpPr>
          <p:nvPr>
            <p:ph type="ctrTitle"/>
          </p:nvPr>
        </p:nvSpPr>
        <p:spPr>
          <a:xfrm>
            <a:off x="1149349" y="1405888"/>
            <a:ext cx="9893301" cy="29235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0" i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rPr>
              <a:t>SHIERYINYUAN LIBRARY</a:t>
            </a:r>
            <a:br>
              <a:rPr lang="en-US" altLang="zh-CN" sz="2800" b="0" i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rPr>
            </a:br>
            <a:r>
              <a:rPr lang="zh-CN" altLang="en-US" sz="6600" b="0" i="1" u="sng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rPr>
              <a:t>十二因缘图书馆</a:t>
            </a:r>
            <a:br>
              <a:rPr lang="en-US" altLang="zh-CN" sz="6600" b="0" u="sng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rPr>
            </a:br>
            <a:r>
              <a:rPr lang="zh-CN" altLang="en-US" sz="4800" b="1" i="1" dirty="0">
                <a:solidFill>
                  <a:schemeClr val="bg1"/>
                </a:solidFill>
                <a:ea typeface="微软雅黑" panose="020B0503020204020204" charset="-122"/>
              </a:rPr>
              <a:t>详细设计报告</a:t>
            </a:r>
          </a:p>
        </p:txBody>
      </p:sp>
      <p:sp>
        <p:nvSpPr>
          <p:cNvPr id="2" name="î$ḷiďe"/>
          <p:cNvSpPr>
            <a:spLocks noGrp="1"/>
          </p:cNvSpPr>
          <p:nvPr>
            <p:ph type="subTitle" idx="1"/>
          </p:nvPr>
        </p:nvSpPr>
        <p:spPr>
          <a:xfrm>
            <a:off x="1267459" y="4319947"/>
            <a:ext cx="9893301" cy="558799"/>
          </a:xfrm>
        </p:spPr>
        <p:txBody>
          <a:bodyPr>
            <a:normAutofit/>
          </a:bodyPr>
          <a:lstStyle/>
          <a:p>
            <a:r>
              <a:rPr lang="en-US" altLang="zh-CN" sz="2000" i="1" spc="300" dirty="0">
                <a:solidFill>
                  <a:schemeClr val="bg1"/>
                </a:solidFill>
                <a:ea typeface="微软雅黑" panose="020B0503020204020204" charset="-122"/>
              </a:rPr>
              <a:t>GENERAL DESIGN REPORT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05370" y="4754245"/>
            <a:ext cx="233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演讲人：汪芷汀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7" t="-340" r="62" b="59"/>
          <a:stretch>
            <a:fillRect/>
          </a:stretch>
        </p:blipFill>
        <p:spPr>
          <a:xfrm>
            <a:off x="6766560" y="0"/>
            <a:ext cx="5425440" cy="6880642"/>
          </a:xfrm>
          <a:prstGeom prst="rect">
            <a:avLst/>
          </a:prstGeom>
        </p:spPr>
      </p:pic>
      <p:grpSp>
        <p:nvGrpSpPr>
          <p:cNvPr id="35" name="组 34"/>
          <p:cNvGrpSpPr/>
          <p:nvPr/>
        </p:nvGrpSpPr>
        <p:grpSpPr>
          <a:xfrm>
            <a:off x="1469404" y="1840121"/>
            <a:ext cx="8009876" cy="3200400"/>
            <a:chOff x="2197241" y="1261998"/>
            <a:chExt cx="6889609" cy="2752790"/>
          </a:xfrm>
        </p:grpSpPr>
        <p:sp>
          <p:nvSpPr>
            <p:cNvPr id="36" name="圆角矩形 35"/>
            <p:cNvSpPr/>
            <p:nvPr/>
          </p:nvSpPr>
          <p:spPr>
            <a:xfrm>
              <a:off x="2197241" y="1261998"/>
              <a:ext cx="6889609" cy="2752790"/>
            </a:xfrm>
            <a:prstGeom prst="roundRect">
              <a:avLst>
                <a:gd name="adj" fmla="val 0"/>
              </a:avLst>
            </a:prstGeom>
            <a:solidFill>
              <a:srgbClr val="2F6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7" name="任意形状 36"/>
            <p:cNvSpPr/>
            <p:nvPr/>
          </p:nvSpPr>
          <p:spPr>
            <a:xfrm>
              <a:off x="2457450" y="1476309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8" name="任意形状 37"/>
            <p:cNvSpPr/>
            <p:nvPr/>
          </p:nvSpPr>
          <p:spPr>
            <a:xfrm flipH="1" flipV="1">
              <a:off x="7586662" y="3154654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352466" y="2705725"/>
            <a:ext cx="142621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02</a:t>
            </a:r>
            <a:endParaRPr kumimoji="1" lang="zh-CN" altLang="en-US" sz="88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224642" y="2918026"/>
            <a:ext cx="28498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32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模块功能描述</a:t>
            </a:r>
            <a:endParaRPr kumimoji="1" lang="zh-CN" altLang="en-US" sz="32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32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262742" y="3517307"/>
            <a:ext cx="458338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MODULE FUNCTION DESCRIPTION</a:t>
            </a:r>
          </a:p>
        </p:txBody>
      </p:sp>
      <p:cxnSp>
        <p:nvCxnSpPr>
          <p:cNvPr id="10" name="直线连接符 9"/>
          <p:cNvCxnSpPr/>
          <p:nvPr/>
        </p:nvCxnSpPr>
        <p:spPr>
          <a:xfrm>
            <a:off x="3854756" y="3146337"/>
            <a:ext cx="0" cy="5879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15163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登录及注册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6" descr="lQLPDhrTKp_i29rNAzrNBM-wP61dRMejCooBhzfOtsBaAA_1231_8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35" y="790258"/>
            <a:ext cx="6015990" cy="40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538" y="922020"/>
            <a:ext cx="2991485" cy="378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638175" y="5365115"/>
            <a:ext cx="992568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sz="1800" b="0"/>
              <a:t>用户打开网页后，输入用户名和密码，即可登录系统。若没有注册过，则可进行用户信息注册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15163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登录及注册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638175" y="5365115"/>
            <a:ext cx="992568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sz="1800" b="0"/>
              <a:t>用户打开网页后，输入用户名和密码，即可登录系统。若没有注册过，则可进行用户信息注册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20545" y="1407795"/>
            <a:ext cx="4166235" cy="34842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52420" y="788035"/>
            <a:ext cx="2378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伪代码</a:t>
            </a:r>
            <a:r>
              <a:rPr lang="en-US" altLang="zh-CN" b="1"/>
              <a:t>--</a:t>
            </a:r>
            <a:r>
              <a:rPr lang="zh-CN" altLang="en-US" b="1"/>
              <a:t>登录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917180" y="788035"/>
            <a:ext cx="2378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伪代码</a:t>
            </a:r>
            <a:r>
              <a:rPr lang="en-US" altLang="zh-CN" b="1"/>
              <a:t>--</a:t>
            </a:r>
            <a:r>
              <a:rPr lang="zh-CN" altLang="en-US" b="1"/>
              <a:t>注册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690" y="1407795"/>
            <a:ext cx="5480685" cy="3896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23164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用户信息管理模块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3095625" y="5738495"/>
            <a:ext cx="604456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sz="1800" b="0"/>
              <a:t>用户及管理员可在此模块中进行用户信息的发布及管理。</a:t>
            </a:r>
          </a:p>
        </p:txBody>
      </p:sp>
      <p:pic>
        <p:nvPicPr>
          <p:cNvPr id="10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15" y="1015365"/>
            <a:ext cx="6871970" cy="4271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17830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信息查询模块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267585" y="5403215"/>
            <a:ext cx="749109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sz="1800" b="0"/>
              <a:t>用户可在此查找书籍的信息，获取想要或是感兴趣书籍的借阅情况。</a:t>
            </a:r>
          </a:p>
        </p:txBody>
      </p:sp>
      <p:pic>
        <p:nvPicPr>
          <p:cNvPr id="15" name="图片 15" descr="lQLPDhrTLScxTqPNA1PNBLiwd0Nnxf_8_NABhzvy14AhAA_1208_8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590" y="930593"/>
            <a:ext cx="5961380" cy="4191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23164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图书信息管理模块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891790" y="5650865"/>
            <a:ext cx="65906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sz="1800" b="0"/>
              <a:t>用户可在此上传发布及下架删除图书信息，管理员可在此模块中审核或是强制下架某些图书信息。</a:t>
            </a:r>
          </a:p>
        </p:txBody>
      </p:sp>
      <p:pic>
        <p:nvPicPr>
          <p:cNvPr id="9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355" y="1021080"/>
            <a:ext cx="7527290" cy="4172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23164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图书信息管理模块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418715" y="5650865"/>
            <a:ext cx="75755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sz="1800" b="0"/>
              <a:t>由于成本限制，本系统主要使用邮箱进行用户间以及用户和管理员间的交流。此模块对邮箱的使用和角色进行了描述和定义。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16785" y="980440"/>
            <a:ext cx="2378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伪代码</a:t>
            </a:r>
            <a:r>
              <a:rPr lang="en-US" altLang="zh-CN" b="1"/>
              <a:t>--</a:t>
            </a:r>
            <a:r>
              <a:rPr lang="zh-CN" altLang="en-US" b="1"/>
              <a:t>分享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65" y="1978660"/>
            <a:ext cx="3768725" cy="27793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445" y="2176780"/>
            <a:ext cx="7449185" cy="23837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11390" y="980440"/>
            <a:ext cx="2378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伪代码</a:t>
            </a:r>
            <a:r>
              <a:rPr lang="en-US" altLang="zh-CN" b="1"/>
              <a:t>--</a:t>
            </a:r>
            <a:r>
              <a:rPr lang="zh-CN" altLang="en-US" b="1"/>
              <a:t>下架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28498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图书借还信息管理模块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667000" y="5650865"/>
            <a:ext cx="6858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sz="1800" b="0"/>
              <a:t>用户在此模块中与其他用户联系、交换信息，并完成图书的借还。借还信息会上传至服务器，便于信用点的统计以及管理员的管理。</a:t>
            </a:r>
          </a:p>
        </p:txBody>
      </p:sp>
      <p:pic>
        <p:nvPicPr>
          <p:cNvPr id="4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5" y="885190"/>
            <a:ext cx="7224395" cy="4382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28498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图书借还信息管理模块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667000" y="5650865"/>
            <a:ext cx="6858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sz="1800" b="0"/>
              <a:t>用户在此模块中与其他用户联系、交换信息，并完成图书的借还。借还信息会上传至服务器，便于信用点的统计以及管理员的管理。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741170"/>
            <a:ext cx="5783580" cy="3557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905" y="1653540"/>
            <a:ext cx="4761230" cy="3206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43760" y="968375"/>
            <a:ext cx="2378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伪代码</a:t>
            </a:r>
            <a:r>
              <a:rPr lang="en-US" altLang="zh-CN" b="1"/>
              <a:t>--</a:t>
            </a:r>
            <a:r>
              <a:rPr lang="zh-CN" altLang="en-US" b="1"/>
              <a:t>借书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517130" y="968375"/>
            <a:ext cx="2378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伪代码</a:t>
            </a:r>
            <a:r>
              <a:rPr lang="en-US" altLang="zh-CN" b="1"/>
              <a:t>--</a:t>
            </a:r>
            <a:r>
              <a:rPr lang="zh-CN" altLang="en-US" b="1"/>
              <a:t>还书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20497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信用点管理模块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418715" y="5650865"/>
            <a:ext cx="757555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sz="1800" b="0"/>
              <a:t>用户根据个人的借还信用情况，由系统自动分析并上传数据，进行信用点的计算和分配。管理员可根据用户投诉、安全问题及其他情况对此进行管理。</a:t>
            </a:r>
          </a:p>
        </p:txBody>
      </p:sp>
      <p:pic>
        <p:nvPicPr>
          <p:cNvPr id="12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563245"/>
            <a:ext cx="7004050" cy="4820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" t="36737" r="62" b="26817"/>
          <a:stretch>
            <a:fillRect/>
          </a:stretch>
        </p:blipFill>
        <p:spPr>
          <a:xfrm>
            <a:off x="0" y="0"/>
            <a:ext cx="12192000" cy="2966033"/>
          </a:xfrm>
          <a:prstGeom prst="rect">
            <a:avLst/>
          </a:prstGeom>
        </p:spPr>
      </p:pic>
      <p:grpSp>
        <p:nvGrpSpPr>
          <p:cNvPr id="2" name="组 1"/>
          <p:cNvGrpSpPr/>
          <p:nvPr/>
        </p:nvGrpSpPr>
        <p:grpSpPr>
          <a:xfrm>
            <a:off x="3403292" y="1038225"/>
            <a:ext cx="5423515" cy="2167002"/>
            <a:chOff x="2197241" y="1261998"/>
            <a:chExt cx="6889609" cy="2752790"/>
          </a:xfrm>
        </p:grpSpPr>
        <p:sp>
          <p:nvSpPr>
            <p:cNvPr id="6" name="圆角矩形 5"/>
            <p:cNvSpPr/>
            <p:nvPr/>
          </p:nvSpPr>
          <p:spPr>
            <a:xfrm>
              <a:off x="2197241" y="1261998"/>
              <a:ext cx="6889609" cy="2752790"/>
            </a:xfrm>
            <a:prstGeom prst="roundRect">
              <a:avLst>
                <a:gd name="adj" fmla="val 0"/>
              </a:avLst>
            </a:prstGeom>
            <a:solidFill>
              <a:srgbClr val="2F6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任意形状 7"/>
            <p:cNvSpPr/>
            <p:nvPr/>
          </p:nvSpPr>
          <p:spPr>
            <a:xfrm>
              <a:off x="2457450" y="1476309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9" name="任意形状 8"/>
            <p:cNvSpPr/>
            <p:nvPr/>
          </p:nvSpPr>
          <p:spPr>
            <a:xfrm flipH="1" flipV="1">
              <a:off x="7586662" y="3154654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933184" y="1812065"/>
              <a:ext cx="1620281" cy="199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zh-CN" altLang="en-US" sz="4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目录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597572" y="2323657"/>
              <a:ext cx="3780940" cy="899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en-US" altLang="zh-CN" sz="4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CONTENTS</a:t>
              </a:r>
              <a:endParaRPr kumimoji="1"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2527731" y="4007056"/>
            <a:ext cx="957262" cy="957262"/>
          </a:xfrm>
          <a:prstGeom prst="roundRect">
            <a:avLst/>
          </a:prstGeom>
          <a:solidFill>
            <a:srgbClr val="2F6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4547462" y="3992451"/>
            <a:ext cx="957262" cy="957262"/>
          </a:xfrm>
          <a:prstGeom prst="roundRect">
            <a:avLst/>
          </a:prstGeom>
          <a:solidFill>
            <a:srgbClr val="2F6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8591572" y="3975940"/>
            <a:ext cx="957262" cy="957262"/>
          </a:xfrm>
          <a:prstGeom prst="roundRect">
            <a:avLst/>
          </a:prstGeom>
          <a:solidFill>
            <a:srgbClr val="2F6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7"/>
          <p:cNvSpPr/>
          <p:nvPr/>
        </p:nvSpPr>
        <p:spPr>
          <a:xfrm>
            <a:off x="2824526" y="4278621"/>
            <a:ext cx="377782" cy="390424"/>
          </a:xfrm>
          <a:custGeom>
            <a:avLst/>
            <a:gdLst>
              <a:gd name="T0" fmla="*/ 743 w 743"/>
              <a:gd name="T1" fmla="*/ 27 h 769"/>
              <a:gd name="T2" fmla="*/ 736 w 743"/>
              <a:gd name="T3" fmla="*/ 8 h 769"/>
              <a:gd name="T4" fmla="*/ 717 w 743"/>
              <a:gd name="T5" fmla="*/ 0 h 769"/>
              <a:gd name="T6" fmla="*/ 599 w 743"/>
              <a:gd name="T7" fmla="*/ 0 h 769"/>
              <a:gd name="T8" fmla="*/ 591 w 743"/>
              <a:gd name="T9" fmla="*/ 1 h 769"/>
              <a:gd name="T10" fmla="*/ 569 w 743"/>
              <a:gd name="T11" fmla="*/ 1 h 769"/>
              <a:gd name="T12" fmla="*/ 555 w 743"/>
              <a:gd name="T13" fmla="*/ 2 h 769"/>
              <a:gd name="T14" fmla="*/ 184 w 743"/>
              <a:gd name="T15" fmla="*/ 2 h 769"/>
              <a:gd name="T16" fmla="*/ 171 w 743"/>
              <a:gd name="T17" fmla="*/ 1 h 769"/>
              <a:gd name="T18" fmla="*/ 152 w 743"/>
              <a:gd name="T19" fmla="*/ 1 h 769"/>
              <a:gd name="T20" fmla="*/ 144 w 743"/>
              <a:gd name="T21" fmla="*/ 0 h 769"/>
              <a:gd name="T22" fmla="*/ 26 w 743"/>
              <a:gd name="T23" fmla="*/ 0 h 769"/>
              <a:gd name="T24" fmla="*/ 8 w 743"/>
              <a:gd name="T25" fmla="*/ 8 h 769"/>
              <a:gd name="T26" fmla="*/ 0 w 743"/>
              <a:gd name="T27" fmla="*/ 27 h 769"/>
              <a:gd name="T28" fmla="*/ 118 w 743"/>
              <a:gd name="T29" fmla="*/ 266 h 769"/>
              <a:gd name="T30" fmla="*/ 118 w 743"/>
              <a:gd name="T31" fmla="*/ 267 h 769"/>
              <a:gd name="T32" fmla="*/ 118 w 743"/>
              <a:gd name="T33" fmla="*/ 270 h 769"/>
              <a:gd name="T34" fmla="*/ 342 w 743"/>
              <a:gd name="T35" fmla="*/ 511 h 769"/>
              <a:gd name="T36" fmla="*/ 342 w 743"/>
              <a:gd name="T37" fmla="*/ 713 h 769"/>
              <a:gd name="T38" fmla="*/ 242 w 743"/>
              <a:gd name="T39" fmla="*/ 713 h 769"/>
              <a:gd name="T40" fmla="*/ 228 w 743"/>
              <a:gd name="T41" fmla="*/ 727 h 769"/>
              <a:gd name="T42" fmla="*/ 228 w 743"/>
              <a:gd name="T43" fmla="*/ 756 h 769"/>
              <a:gd name="T44" fmla="*/ 242 w 743"/>
              <a:gd name="T45" fmla="*/ 769 h 769"/>
              <a:gd name="T46" fmla="*/ 498 w 743"/>
              <a:gd name="T47" fmla="*/ 769 h 769"/>
              <a:gd name="T48" fmla="*/ 511 w 743"/>
              <a:gd name="T49" fmla="*/ 756 h 769"/>
              <a:gd name="T50" fmla="*/ 511 w 743"/>
              <a:gd name="T51" fmla="*/ 727 h 769"/>
              <a:gd name="T52" fmla="*/ 498 w 743"/>
              <a:gd name="T53" fmla="*/ 713 h 769"/>
              <a:gd name="T54" fmla="*/ 398 w 743"/>
              <a:gd name="T55" fmla="*/ 713 h 769"/>
              <a:gd name="T56" fmla="*/ 398 w 743"/>
              <a:gd name="T57" fmla="*/ 511 h 769"/>
              <a:gd name="T58" fmla="*/ 621 w 743"/>
              <a:gd name="T59" fmla="*/ 279 h 769"/>
              <a:gd name="T60" fmla="*/ 623 w 743"/>
              <a:gd name="T61" fmla="*/ 271 h 769"/>
              <a:gd name="T62" fmla="*/ 623 w 743"/>
              <a:gd name="T63" fmla="*/ 266 h 769"/>
              <a:gd name="T64" fmla="*/ 743 w 743"/>
              <a:gd name="T65" fmla="*/ 27 h 769"/>
              <a:gd name="T66" fmla="*/ 370 w 743"/>
              <a:gd name="T67" fmla="*/ 457 h 769"/>
              <a:gd name="T68" fmla="*/ 174 w 743"/>
              <a:gd name="T69" fmla="*/ 261 h 769"/>
              <a:gd name="T70" fmla="*/ 174 w 743"/>
              <a:gd name="T71" fmla="*/ 58 h 769"/>
              <a:gd name="T72" fmla="*/ 566 w 743"/>
              <a:gd name="T73" fmla="*/ 58 h 769"/>
              <a:gd name="T74" fmla="*/ 566 w 743"/>
              <a:gd name="T75" fmla="*/ 261 h 769"/>
              <a:gd name="T76" fmla="*/ 370 w 743"/>
              <a:gd name="T77" fmla="*/ 457 h 769"/>
              <a:gd name="T78" fmla="*/ 118 w 743"/>
              <a:gd name="T79" fmla="*/ 209 h 769"/>
              <a:gd name="T80" fmla="*/ 55 w 743"/>
              <a:gd name="T81" fmla="*/ 53 h 769"/>
              <a:gd name="T82" fmla="*/ 118 w 743"/>
              <a:gd name="T83" fmla="*/ 53 h 769"/>
              <a:gd name="T84" fmla="*/ 118 w 743"/>
              <a:gd name="T85" fmla="*/ 209 h 769"/>
              <a:gd name="T86" fmla="*/ 626 w 743"/>
              <a:gd name="T87" fmla="*/ 209 h 769"/>
              <a:gd name="T88" fmla="*/ 626 w 743"/>
              <a:gd name="T89" fmla="*/ 53 h 769"/>
              <a:gd name="T90" fmla="*/ 688 w 743"/>
              <a:gd name="T91" fmla="*/ 53 h 769"/>
              <a:gd name="T92" fmla="*/ 626 w 743"/>
              <a:gd name="T93" fmla="*/ 209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43" h="769">
                <a:moveTo>
                  <a:pt x="743" y="27"/>
                </a:moveTo>
                <a:cubicBezTo>
                  <a:pt x="743" y="20"/>
                  <a:pt x="741" y="13"/>
                  <a:pt x="736" y="8"/>
                </a:cubicBezTo>
                <a:cubicBezTo>
                  <a:pt x="731" y="3"/>
                  <a:pt x="724" y="0"/>
                  <a:pt x="717" y="0"/>
                </a:cubicBezTo>
                <a:lnTo>
                  <a:pt x="599" y="0"/>
                </a:lnTo>
                <a:cubicBezTo>
                  <a:pt x="596" y="0"/>
                  <a:pt x="594" y="0"/>
                  <a:pt x="591" y="1"/>
                </a:cubicBezTo>
                <a:lnTo>
                  <a:pt x="569" y="1"/>
                </a:lnTo>
                <a:cubicBezTo>
                  <a:pt x="565" y="1"/>
                  <a:pt x="560" y="1"/>
                  <a:pt x="555" y="2"/>
                </a:cubicBezTo>
                <a:lnTo>
                  <a:pt x="184" y="2"/>
                </a:lnTo>
                <a:cubicBezTo>
                  <a:pt x="179" y="1"/>
                  <a:pt x="175" y="1"/>
                  <a:pt x="171" y="1"/>
                </a:cubicBezTo>
                <a:lnTo>
                  <a:pt x="152" y="1"/>
                </a:lnTo>
                <a:cubicBezTo>
                  <a:pt x="149" y="0"/>
                  <a:pt x="147" y="0"/>
                  <a:pt x="144" y="0"/>
                </a:cubicBezTo>
                <a:lnTo>
                  <a:pt x="26" y="0"/>
                </a:lnTo>
                <a:cubicBezTo>
                  <a:pt x="19" y="0"/>
                  <a:pt x="13" y="3"/>
                  <a:pt x="8" y="8"/>
                </a:cubicBezTo>
                <a:cubicBezTo>
                  <a:pt x="2" y="13"/>
                  <a:pt x="0" y="20"/>
                  <a:pt x="0" y="27"/>
                </a:cubicBezTo>
                <a:cubicBezTo>
                  <a:pt x="0" y="36"/>
                  <a:pt x="3" y="239"/>
                  <a:pt x="118" y="266"/>
                </a:cubicBezTo>
                <a:lnTo>
                  <a:pt x="118" y="267"/>
                </a:lnTo>
                <a:cubicBezTo>
                  <a:pt x="118" y="268"/>
                  <a:pt x="118" y="269"/>
                  <a:pt x="118" y="270"/>
                </a:cubicBezTo>
                <a:cubicBezTo>
                  <a:pt x="123" y="394"/>
                  <a:pt x="220" y="497"/>
                  <a:pt x="342" y="511"/>
                </a:cubicBezTo>
                <a:lnTo>
                  <a:pt x="342" y="713"/>
                </a:lnTo>
                <a:lnTo>
                  <a:pt x="242" y="713"/>
                </a:lnTo>
                <a:cubicBezTo>
                  <a:pt x="234" y="713"/>
                  <a:pt x="228" y="719"/>
                  <a:pt x="228" y="727"/>
                </a:cubicBezTo>
                <a:lnTo>
                  <a:pt x="228" y="756"/>
                </a:lnTo>
                <a:cubicBezTo>
                  <a:pt x="228" y="763"/>
                  <a:pt x="234" y="769"/>
                  <a:pt x="242" y="769"/>
                </a:cubicBezTo>
                <a:lnTo>
                  <a:pt x="498" y="769"/>
                </a:lnTo>
                <a:cubicBezTo>
                  <a:pt x="505" y="769"/>
                  <a:pt x="511" y="763"/>
                  <a:pt x="511" y="756"/>
                </a:cubicBezTo>
                <a:lnTo>
                  <a:pt x="511" y="727"/>
                </a:lnTo>
                <a:cubicBezTo>
                  <a:pt x="511" y="719"/>
                  <a:pt x="505" y="713"/>
                  <a:pt x="498" y="713"/>
                </a:cubicBezTo>
                <a:lnTo>
                  <a:pt x="398" y="713"/>
                </a:lnTo>
                <a:lnTo>
                  <a:pt x="398" y="511"/>
                </a:lnTo>
                <a:cubicBezTo>
                  <a:pt x="519" y="498"/>
                  <a:pt x="612" y="401"/>
                  <a:pt x="621" y="279"/>
                </a:cubicBezTo>
                <a:cubicBezTo>
                  <a:pt x="622" y="277"/>
                  <a:pt x="623" y="274"/>
                  <a:pt x="623" y="271"/>
                </a:cubicBezTo>
                <a:lnTo>
                  <a:pt x="623" y="266"/>
                </a:lnTo>
                <a:cubicBezTo>
                  <a:pt x="740" y="242"/>
                  <a:pt x="743" y="36"/>
                  <a:pt x="743" y="27"/>
                </a:cubicBezTo>
                <a:close/>
                <a:moveTo>
                  <a:pt x="370" y="457"/>
                </a:moveTo>
                <a:cubicBezTo>
                  <a:pt x="262" y="457"/>
                  <a:pt x="174" y="369"/>
                  <a:pt x="174" y="261"/>
                </a:cubicBezTo>
                <a:lnTo>
                  <a:pt x="174" y="58"/>
                </a:lnTo>
                <a:lnTo>
                  <a:pt x="566" y="58"/>
                </a:lnTo>
                <a:lnTo>
                  <a:pt x="566" y="261"/>
                </a:lnTo>
                <a:cubicBezTo>
                  <a:pt x="566" y="369"/>
                  <a:pt x="478" y="457"/>
                  <a:pt x="370" y="457"/>
                </a:cubicBezTo>
                <a:close/>
                <a:moveTo>
                  <a:pt x="118" y="209"/>
                </a:moveTo>
                <a:cubicBezTo>
                  <a:pt x="73" y="184"/>
                  <a:pt x="59" y="98"/>
                  <a:pt x="55" y="53"/>
                </a:cubicBezTo>
                <a:lnTo>
                  <a:pt x="118" y="53"/>
                </a:lnTo>
                <a:lnTo>
                  <a:pt x="118" y="209"/>
                </a:lnTo>
                <a:close/>
                <a:moveTo>
                  <a:pt x="626" y="209"/>
                </a:moveTo>
                <a:lnTo>
                  <a:pt x="626" y="53"/>
                </a:lnTo>
                <a:lnTo>
                  <a:pt x="688" y="53"/>
                </a:lnTo>
                <a:cubicBezTo>
                  <a:pt x="684" y="98"/>
                  <a:pt x="670" y="184"/>
                  <a:pt x="626" y="2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椭圆 28"/>
          <p:cNvSpPr/>
          <p:nvPr/>
        </p:nvSpPr>
        <p:spPr>
          <a:xfrm>
            <a:off x="4834826" y="4286961"/>
            <a:ext cx="423096" cy="396055"/>
          </a:xfrm>
          <a:custGeom>
            <a:avLst/>
            <a:gdLst>
              <a:gd name="connsiteX0" fmla="*/ 243883 w 600653"/>
              <a:gd name="connsiteY0" fmla="*/ 476473 h 562265"/>
              <a:gd name="connsiteX1" fmla="*/ 243883 w 600653"/>
              <a:gd name="connsiteY1" fmla="*/ 521100 h 562265"/>
              <a:gd name="connsiteX2" fmla="*/ 356770 w 600653"/>
              <a:gd name="connsiteY2" fmla="*/ 521100 h 562265"/>
              <a:gd name="connsiteX3" fmla="*/ 356770 w 600653"/>
              <a:gd name="connsiteY3" fmla="*/ 476473 h 562265"/>
              <a:gd name="connsiteX4" fmla="*/ 38528 w 600653"/>
              <a:gd name="connsiteY4" fmla="*/ 381063 h 562265"/>
              <a:gd name="connsiteX5" fmla="*/ 38528 w 600653"/>
              <a:gd name="connsiteY5" fmla="*/ 418766 h 562265"/>
              <a:gd name="connsiteX6" fmla="*/ 57792 w 600653"/>
              <a:gd name="connsiteY6" fmla="*/ 438001 h 562265"/>
              <a:gd name="connsiteX7" fmla="*/ 542861 w 600653"/>
              <a:gd name="connsiteY7" fmla="*/ 438001 h 562265"/>
              <a:gd name="connsiteX8" fmla="*/ 562125 w 600653"/>
              <a:gd name="connsiteY8" fmla="*/ 418766 h 562265"/>
              <a:gd name="connsiteX9" fmla="*/ 562125 w 600653"/>
              <a:gd name="connsiteY9" fmla="*/ 381063 h 562265"/>
              <a:gd name="connsiteX10" fmla="*/ 300326 w 600653"/>
              <a:gd name="connsiteY10" fmla="*/ 210426 h 562265"/>
              <a:gd name="connsiteX11" fmla="*/ 315710 w 600653"/>
              <a:gd name="connsiteY11" fmla="*/ 225826 h 562265"/>
              <a:gd name="connsiteX12" fmla="*/ 315710 w 600653"/>
              <a:gd name="connsiteY12" fmla="*/ 251620 h 562265"/>
              <a:gd name="connsiteX13" fmla="*/ 300326 w 600653"/>
              <a:gd name="connsiteY13" fmla="*/ 267019 h 562265"/>
              <a:gd name="connsiteX14" fmla="*/ 284943 w 600653"/>
              <a:gd name="connsiteY14" fmla="*/ 251620 h 562265"/>
              <a:gd name="connsiteX15" fmla="*/ 284943 w 600653"/>
              <a:gd name="connsiteY15" fmla="*/ 225826 h 562265"/>
              <a:gd name="connsiteX16" fmla="*/ 300326 w 600653"/>
              <a:gd name="connsiteY16" fmla="*/ 210426 h 562265"/>
              <a:gd name="connsiteX17" fmla="*/ 253291 w 600653"/>
              <a:gd name="connsiteY17" fmla="*/ 184466 h 562265"/>
              <a:gd name="connsiteX18" fmla="*/ 243081 w 600653"/>
              <a:gd name="connsiteY18" fmla="*/ 194851 h 562265"/>
              <a:gd name="connsiteX19" fmla="*/ 243081 w 600653"/>
              <a:gd name="connsiteY19" fmla="*/ 281397 h 562265"/>
              <a:gd name="connsiteX20" fmla="*/ 253291 w 600653"/>
              <a:gd name="connsiteY20" fmla="*/ 291782 h 562265"/>
              <a:gd name="connsiteX21" fmla="*/ 347292 w 600653"/>
              <a:gd name="connsiteY21" fmla="*/ 291782 h 562265"/>
              <a:gd name="connsiteX22" fmla="*/ 357502 w 600653"/>
              <a:gd name="connsiteY22" fmla="*/ 281397 h 562265"/>
              <a:gd name="connsiteX23" fmla="*/ 357502 w 600653"/>
              <a:gd name="connsiteY23" fmla="*/ 194851 h 562265"/>
              <a:gd name="connsiteX24" fmla="*/ 347292 w 600653"/>
              <a:gd name="connsiteY24" fmla="*/ 184466 h 562265"/>
              <a:gd name="connsiteX25" fmla="*/ 300292 w 600653"/>
              <a:gd name="connsiteY25" fmla="*/ 100420 h 562265"/>
              <a:gd name="connsiteX26" fmla="*/ 258299 w 600653"/>
              <a:gd name="connsiteY26" fmla="*/ 142347 h 562265"/>
              <a:gd name="connsiteX27" fmla="*/ 258299 w 600653"/>
              <a:gd name="connsiteY27" fmla="*/ 153694 h 562265"/>
              <a:gd name="connsiteX28" fmla="*/ 342477 w 600653"/>
              <a:gd name="connsiteY28" fmla="*/ 153694 h 562265"/>
              <a:gd name="connsiteX29" fmla="*/ 342477 w 600653"/>
              <a:gd name="connsiteY29" fmla="*/ 142347 h 562265"/>
              <a:gd name="connsiteX30" fmla="*/ 300292 w 600653"/>
              <a:gd name="connsiteY30" fmla="*/ 100420 h 562265"/>
              <a:gd name="connsiteX31" fmla="*/ 300292 w 600653"/>
              <a:gd name="connsiteY31" fmla="*/ 69648 h 562265"/>
              <a:gd name="connsiteX32" fmla="*/ 373297 w 600653"/>
              <a:gd name="connsiteY32" fmla="*/ 142347 h 562265"/>
              <a:gd name="connsiteX33" fmla="*/ 373297 w 600653"/>
              <a:gd name="connsiteY33" fmla="*/ 161964 h 562265"/>
              <a:gd name="connsiteX34" fmla="*/ 373104 w 600653"/>
              <a:gd name="connsiteY34" fmla="*/ 162925 h 562265"/>
              <a:gd name="connsiteX35" fmla="*/ 388322 w 600653"/>
              <a:gd name="connsiteY35" fmla="*/ 194851 h 562265"/>
              <a:gd name="connsiteX36" fmla="*/ 388322 w 600653"/>
              <a:gd name="connsiteY36" fmla="*/ 281397 h 562265"/>
              <a:gd name="connsiteX37" fmla="*/ 347292 w 600653"/>
              <a:gd name="connsiteY37" fmla="*/ 322554 h 562265"/>
              <a:gd name="connsiteX38" fmla="*/ 253291 w 600653"/>
              <a:gd name="connsiteY38" fmla="*/ 322554 h 562265"/>
              <a:gd name="connsiteX39" fmla="*/ 212261 w 600653"/>
              <a:gd name="connsiteY39" fmla="*/ 281397 h 562265"/>
              <a:gd name="connsiteX40" fmla="*/ 212261 w 600653"/>
              <a:gd name="connsiteY40" fmla="*/ 194851 h 562265"/>
              <a:gd name="connsiteX41" fmla="*/ 227479 w 600653"/>
              <a:gd name="connsiteY41" fmla="*/ 162925 h 562265"/>
              <a:gd name="connsiteX42" fmla="*/ 227479 w 600653"/>
              <a:gd name="connsiteY42" fmla="*/ 161964 h 562265"/>
              <a:gd name="connsiteX43" fmla="*/ 227479 w 600653"/>
              <a:gd name="connsiteY43" fmla="*/ 142347 h 562265"/>
              <a:gd name="connsiteX44" fmla="*/ 300292 w 600653"/>
              <a:gd name="connsiteY44" fmla="*/ 69648 h 562265"/>
              <a:gd name="connsiteX45" fmla="*/ 57792 w 600653"/>
              <a:gd name="connsiteY45" fmla="*/ 38472 h 562265"/>
              <a:gd name="connsiteX46" fmla="*/ 38528 w 600653"/>
              <a:gd name="connsiteY46" fmla="*/ 57708 h 562265"/>
              <a:gd name="connsiteX47" fmla="*/ 38528 w 600653"/>
              <a:gd name="connsiteY47" fmla="*/ 342591 h 562265"/>
              <a:gd name="connsiteX48" fmla="*/ 562125 w 600653"/>
              <a:gd name="connsiteY48" fmla="*/ 342591 h 562265"/>
              <a:gd name="connsiteX49" fmla="*/ 562125 w 600653"/>
              <a:gd name="connsiteY49" fmla="*/ 57708 h 562265"/>
              <a:gd name="connsiteX50" fmla="*/ 542861 w 600653"/>
              <a:gd name="connsiteY50" fmla="*/ 38472 h 562265"/>
              <a:gd name="connsiteX51" fmla="*/ 57792 w 600653"/>
              <a:gd name="connsiteY51" fmla="*/ 0 h 562265"/>
              <a:gd name="connsiteX52" fmla="*/ 542861 w 600653"/>
              <a:gd name="connsiteY52" fmla="*/ 0 h 562265"/>
              <a:gd name="connsiteX53" fmla="*/ 600653 w 600653"/>
              <a:gd name="connsiteY53" fmla="*/ 57708 h 562265"/>
              <a:gd name="connsiteX54" fmla="*/ 600653 w 600653"/>
              <a:gd name="connsiteY54" fmla="*/ 418766 h 562265"/>
              <a:gd name="connsiteX55" fmla="*/ 542861 w 600653"/>
              <a:gd name="connsiteY55" fmla="*/ 476473 h 562265"/>
              <a:gd name="connsiteX56" fmla="*/ 395298 w 600653"/>
              <a:gd name="connsiteY56" fmla="*/ 476473 h 562265"/>
              <a:gd name="connsiteX57" fmla="*/ 395298 w 600653"/>
              <a:gd name="connsiteY57" fmla="*/ 523793 h 562265"/>
              <a:gd name="connsiteX58" fmla="*/ 460411 w 600653"/>
              <a:gd name="connsiteY58" fmla="*/ 523793 h 562265"/>
              <a:gd name="connsiteX59" fmla="*/ 479675 w 600653"/>
              <a:gd name="connsiteY59" fmla="*/ 543029 h 562265"/>
              <a:gd name="connsiteX60" fmla="*/ 460411 w 600653"/>
              <a:gd name="connsiteY60" fmla="*/ 562265 h 562265"/>
              <a:gd name="connsiteX61" fmla="*/ 140435 w 600653"/>
              <a:gd name="connsiteY61" fmla="*/ 562265 h 562265"/>
              <a:gd name="connsiteX62" fmla="*/ 121171 w 600653"/>
              <a:gd name="connsiteY62" fmla="*/ 543029 h 562265"/>
              <a:gd name="connsiteX63" fmla="*/ 140435 w 600653"/>
              <a:gd name="connsiteY63" fmla="*/ 523793 h 562265"/>
              <a:gd name="connsiteX64" fmla="*/ 205355 w 600653"/>
              <a:gd name="connsiteY64" fmla="*/ 523793 h 562265"/>
              <a:gd name="connsiteX65" fmla="*/ 205355 w 600653"/>
              <a:gd name="connsiteY65" fmla="*/ 476473 h 562265"/>
              <a:gd name="connsiteX66" fmla="*/ 57792 w 600653"/>
              <a:gd name="connsiteY66" fmla="*/ 476473 h 562265"/>
              <a:gd name="connsiteX67" fmla="*/ 0 w 600653"/>
              <a:gd name="connsiteY67" fmla="*/ 418766 h 562265"/>
              <a:gd name="connsiteX68" fmla="*/ 0 w 600653"/>
              <a:gd name="connsiteY68" fmla="*/ 57708 h 562265"/>
              <a:gd name="connsiteX69" fmla="*/ 57792 w 600653"/>
              <a:gd name="connsiteY69" fmla="*/ 0 h 56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0653" h="562265">
                <a:moveTo>
                  <a:pt x="243883" y="476473"/>
                </a:moveTo>
                <a:lnTo>
                  <a:pt x="243883" y="521100"/>
                </a:lnTo>
                <a:lnTo>
                  <a:pt x="356770" y="521100"/>
                </a:lnTo>
                <a:lnTo>
                  <a:pt x="356770" y="476473"/>
                </a:lnTo>
                <a:close/>
                <a:moveTo>
                  <a:pt x="38528" y="381063"/>
                </a:moveTo>
                <a:lnTo>
                  <a:pt x="38528" y="418766"/>
                </a:lnTo>
                <a:cubicBezTo>
                  <a:pt x="38528" y="429345"/>
                  <a:pt x="47197" y="438001"/>
                  <a:pt x="57792" y="438001"/>
                </a:cubicBezTo>
                <a:lnTo>
                  <a:pt x="542861" y="438001"/>
                </a:lnTo>
                <a:cubicBezTo>
                  <a:pt x="553649" y="438001"/>
                  <a:pt x="562125" y="429345"/>
                  <a:pt x="562125" y="418766"/>
                </a:cubicBezTo>
                <a:lnTo>
                  <a:pt x="562125" y="381063"/>
                </a:lnTo>
                <a:close/>
                <a:moveTo>
                  <a:pt x="300326" y="210426"/>
                </a:moveTo>
                <a:cubicBezTo>
                  <a:pt x="308787" y="210426"/>
                  <a:pt x="315710" y="217356"/>
                  <a:pt x="315710" y="225826"/>
                </a:cubicBezTo>
                <a:lnTo>
                  <a:pt x="315710" y="251620"/>
                </a:lnTo>
                <a:cubicBezTo>
                  <a:pt x="315710" y="260089"/>
                  <a:pt x="308787" y="267019"/>
                  <a:pt x="300326" y="267019"/>
                </a:cubicBezTo>
                <a:cubicBezTo>
                  <a:pt x="291866" y="267019"/>
                  <a:pt x="284943" y="260089"/>
                  <a:pt x="284943" y="251620"/>
                </a:cubicBezTo>
                <a:lnTo>
                  <a:pt x="284943" y="225826"/>
                </a:lnTo>
                <a:cubicBezTo>
                  <a:pt x="284943" y="217356"/>
                  <a:pt x="291866" y="210426"/>
                  <a:pt x="300326" y="210426"/>
                </a:cubicBezTo>
                <a:close/>
                <a:moveTo>
                  <a:pt x="253291" y="184466"/>
                </a:moveTo>
                <a:cubicBezTo>
                  <a:pt x="247897" y="184466"/>
                  <a:pt x="243081" y="189274"/>
                  <a:pt x="243081" y="194851"/>
                </a:cubicBezTo>
                <a:lnTo>
                  <a:pt x="243081" y="281397"/>
                </a:lnTo>
                <a:cubicBezTo>
                  <a:pt x="243081" y="286974"/>
                  <a:pt x="247897" y="291782"/>
                  <a:pt x="253291" y="291782"/>
                </a:cubicBezTo>
                <a:lnTo>
                  <a:pt x="347292" y="291782"/>
                </a:lnTo>
                <a:cubicBezTo>
                  <a:pt x="352879" y="291782"/>
                  <a:pt x="357502" y="286974"/>
                  <a:pt x="357502" y="281397"/>
                </a:cubicBezTo>
                <a:lnTo>
                  <a:pt x="357502" y="194851"/>
                </a:lnTo>
                <a:cubicBezTo>
                  <a:pt x="357502" y="189274"/>
                  <a:pt x="352879" y="184466"/>
                  <a:pt x="347292" y="184466"/>
                </a:cubicBezTo>
                <a:close/>
                <a:moveTo>
                  <a:pt x="300292" y="100420"/>
                </a:moveTo>
                <a:cubicBezTo>
                  <a:pt x="277176" y="100420"/>
                  <a:pt x="258299" y="119268"/>
                  <a:pt x="258299" y="142347"/>
                </a:cubicBezTo>
                <a:lnTo>
                  <a:pt x="258299" y="153694"/>
                </a:lnTo>
                <a:lnTo>
                  <a:pt x="342477" y="153694"/>
                </a:lnTo>
                <a:lnTo>
                  <a:pt x="342477" y="142347"/>
                </a:lnTo>
                <a:cubicBezTo>
                  <a:pt x="342477" y="119268"/>
                  <a:pt x="323599" y="100420"/>
                  <a:pt x="300292" y="100420"/>
                </a:cubicBezTo>
                <a:close/>
                <a:moveTo>
                  <a:pt x="300292" y="69648"/>
                </a:moveTo>
                <a:cubicBezTo>
                  <a:pt x="340551" y="69648"/>
                  <a:pt x="373297" y="102343"/>
                  <a:pt x="373297" y="142347"/>
                </a:cubicBezTo>
                <a:lnTo>
                  <a:pt x="373297" y="161964"/>
                </a:lnTo>
                <a:cubicBezTo>
                  <a:pt x="373297" y="162348"/>
                  <a:pt x="373104" y="162541"/>
                  <a:pt x="373104" y="162925"/>
                </a:cubicBezTo>
                <a:cubicBezTo>
                  <a:pt x="382351" y="170426"/>
                  <a:pt x="388322" y="181965"/>
                  <a:pt x="388322" y="194851"/>
                </a:cubicBezTo>
                <a:lnTo>
                  <a:pt x="388322" y="281397"/>
                </a:lnTo>
                <a:cubicBezTo>
                  <a:pt x="388322" y="304091"/>
                  <a:pt x="370022" y="322554"/>
                  <a:pt x="347292" y="322554"/>
                </a:cubicBezTo>
                <a:lnTo>
                  <a:pt x="253291" y="322554"/>
                </a:lnTo>
                <a:cubicBezTo>
                  <a:pt x="230753" y="322554"/>
                  <a:pt x="212261" y="304091"/>
                  <a:pt x="212261" y="281397"/>
                </a:cubicBezTo>
                <a:lnTo>
                  <a:pt x="212261" y="194851"/>
                </a:lnTo>
                <a:cubicBezTo>
                  <a:pt x="212261" y="181965"/>
                  <a:pt x="218232" y="170426"/>
                  <a:pt x="227479" y="162925"/>
                </a:cubicBezTo>
                <a:cubicBezTo>
                  <a:pt x="227479" y="162541"/>
                  <a:pt x="227479" y="162348"/>
                  <a:pt x="227479" y="161964"/>
                </a:cubicBezTo>
                <a:lnTo>
                  <a:pt x="227479" y="142347"/>
                </a:lnTo>
                <a:cubicBezTo>
                  <a:pt x="227479" y="102343"/>
                  <a:pt x="260225" y="69648"/>
                  <a:pt x="300292" y="69648"/>
                </a:cubicBezTo>
                <a:close/>
                <a:moveTo>
                  <a:pt x="57792" y="38472"/>
                </a:moveTo>
                <a:cubicBezTo>
                  <a:pt x="47197" y="38472"/>
                  <a:pt x="38528" y="47128"/>
                  <a:pt x="38528" y="57708"/>
                </a:cubicBezTo>
                <a:lnTo>
                  <a:pt x="38528" y="342591"/>
                </a:lnTo>
                <a:lnTo>
                  <a:pt x="562125" y="342591"/>
                </a:lnTo>
                <a:lnTo>
                  <a:pt x="562125" y="57708"/>
                </a:lnTo>
                <a:cubicBezTo>
                  <a:pt x="562125" y="47128"/>
                  <a:pt x="553649" y="38472"/>
                  <a:pt x="542861" y="38472"/>
                </a:cubicBezTo>
                <a:close/>
                <a:moveTo>
                  <a:pt x="57792" y="0"/>
                </a:moveTo>
                <a:lnTo>
                  <a:pt x="542861" y="0"/>
                </a:lnTo>
                <a:cubicBezTo>
                  <a:pt x="574839" y="0"/>
                  <a:pt x="600653" y="25776"/>
                  <a:pt x="600653" y="57708"/>
                </a:cubicBezTo>
                <a:lnTo>
                  <a:pt x="600653" y="418766"/>
                </a:lnTo>
                <a:cubicBezTo>
                  <a:pt x="600653" y="450505"/>
                  <a:pt x="574839" y="476473"/>
                  <a:pt x="542861" y="476473"/>
                </a:cubicBezTo>
                <a:lnTo>
                  <a:pt x="395298" y="476473"/>
                </a:lnTo>
                <a:lnTo>
                  <a:pt x="395298" y="523793"/>
                </a:lnTo>
                <a:lnTo>
                  <a:pt x="460411" y="523793"/>
                </a:lnTo>
                <a:cubicBezTo>
                  <a:pt x="471006" y="523793"/>
                  <a:pt x="479675" y="532257"/>
                  <a:pt x="479675" y="543029"/>
                </a:cubicBezTo>
                <a:cubicBezTo>
                  <a:pt x="479675" y="553609"/>
                  <a:pt x="471006" y="562265"/>
                  <a:pt x="460411" y="562265"/>
                </a:cubicBezTo>
                <a:lnTo>
                  <a:pt x="140435" y="562265"/>
                </a:lnTo>
                <a:cubicBezTo>
                  <a:pt x="129840" y="562265"/>
                  <a:pt x="121171" y="553609"/>
                  <a:pt x="121171" y="543029"/>
                </a:cubicBezTo>
                <a:cubicBezTo>
                  <a:pt x="121171" y="532257"/>
                  <a:pt x="129840" y="523793"/>
                  <a:pt x="140435" y="523793"/>
                </a:cubicBezTo>
                <a:lnTo>
                  <a:pt x="205355" y="523793"/>
                </a:lnTo>
                <a:lnTo>
                  <a:pt x="205355" y="476473"/>
                </a:lnTo>
                <a:lnTo>
                  <a:pt x="57792" y="476473"/>
                </a:lnTo>
                <a:cubicBezTo>
                  <a:pt x="26006" y="476473"/>
                  <a:pt x="0" y="450505"/>
                  <a:pt x="0" y="418766"/>
                </a:cubicBezTo>
                <a:lnTo>
                  <a:pt x="0" y="57708"/>
                </a:lnTo>
                <a:cubicBezTo>
                  <a:pt x="0" y="25776"/>
                  <a:pt x="26006" y="0"/>
                  <a:pt x="577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Freeform: Shape 42"/>
          <p:cNvSpPr/>
          <p:nvPr/>
        </p:nvSpPr>
        <p:spPr bwMode="auto">
          <a:xfrm>
            <a:off x="8877749" y="4282306"/>
            <a:ext cx="384907" cy="373718"/>
          </a:xfrm>
          <a:custGeom>
            <a:avLst/>
            <a:gdLst>
              <a:gd name="T0" fmla="*/ 10473 w 20946"/>
              <a:gd name="T1" fmla="*/ 10800 h 21600"/>
              <a:gd name="T2" fmla="*/ 10473 w 20946"/>
              <a:gd name="T3" fmla="*/ 10800 h 21600"/>
              <a:gd name="T4" fmla="*/ 10473 w 20946"/>
              <a:gd name="T5" fmla="*/ 10800 h 21600"/>
              <a:gd name="T6" fmla="*/ 10473 w 2094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946" h="21600">
                <a:moveTo>
                  <a:pt x="18509" y="15329"/>
                </a:moveTo>
                <a:lnTo>
                  <a:pt x="11782" y="15329"/>
                </a:lnTo>
                <a:cubicBezTo>
                  <a:pt x="10699" y="15329"/>
                  <a:pt x="9818" y="14391"/>
                  <a:pt x="9818" y="13238"/>
                </a:cubicBezTo>
                <a:cubicBezTo>
                  <a:pt x="9818" y="12086"/>
                  <a:pt x="10699" y="11148"/>
                  <a:pt x="11782" y="11148"/>
                </a:cubicBezTo>
                <a:lnTo>
                  <a:pt x="17673" y="11148"/>
                </a:lnTo>
                <a:cubicBezTo>
                  <a:pt x="18077" y="11142"/>
                  <a:pt x="18477" y="10934"/>
                  <a:pt x="18721" y="10588"/>
                </a:cubicBezTo>
                <a:cubicBezTo>
                  <a:pt x="18789" y="10491"/>
                  <a:pt x="18842" y="10381"/>
                  <a:pt x="18885" y="10267"/>
                </a:cubicBezTo>
                <a:cubicBezTo>
                  <a:pt x="18890" y="10251"/>
                  <a:pt x="18901" y="10239"/>
                  <a:pt x="18906" y="10224"/>
                </a:cubicBezTo>
                <a:cubicBezTo>
                  <a:pt x="19377" y="10880"/>
                  <a:pt x="19636" y="11686"/>
                  <a:pt x="19636" y="12541"/>
                </a:cubicBezTo>
                <a:cubicBezTo>
                  <a:pt x="19636" y="13613"/>
                  <a:pt x="19230" y="14607"/>
                  <a:pt x="18509" y="15329"/>
                </a:cubicBezTo>
                <a:moveTo>
                  <a:pt x="17673" y="17767"/>
                </a:moveTo>
                <a:cubicBezTo>
                  <a:pt x="17673" y="19114"/>
                  <a:pt x="16647" y="20206"/>
                  <a:pt x="15382" y="20206"/>
                </a:cubicBezTo>
                <a:lnTo>
                  <a:pt x="3600" y="20206"/>
                </a:lnTo>
                <a:cubicBezTo>
                  <a:pt x="2334" y="20206"/>
                  <a:pt x="1309" y="19114"/>
                  <a:pt x="1309" y="17767"/>
                </a:cubicBezTo>
                <a:lnTo>
                  <a:pt x="1309" y="6786"/>
                </a:lnTo>
                <a:cubicBezTo>
                  <a:pt x="1931" y="7334"/>
                  <a:pt x="2730" y="7664"/>
                  <a:pt x="3600" y="7664"/>
                </a:cubicBezTo>
                <a:lnTo>
                  <a:pt x="14400" y="7664"/>
                </a:lnTo>
                <a:lnTo>
                  <a:pt x="17018" y="7664"/>
                </a:lnTo>
                <a:cubicBezTo>
                  <a:pt x="17379" y="7664"/>
                  <a:pt x="17673" y="7976"/>
                  <a:pt x="17673" y="8361"/>
                </a:cubicBezTo>
                <a:lnTo>
                  <a:pt x="17673" y="9754"/>
                </a:lnTo>
                <a:lnTo>
                  <a:pt x="11782" y="9754"/>
                </a:lnTo>
                <a:cubicBezTo>
                  <a:pt x="9974" y="9754"/>
                  <a:pt x="8509" y="11314"/>
                  <a:pt x="8509" y="13238"/>
                </a:cubicBezTo>
                <a:cubicBezTo>
                  <a:pt x="8509" y="15163"/>
                  <a:pt x="9974" y="16722"/>
                  <a:pt x="11782" y="16722"/>
                </a:cubicBezTo>
                <a:lnTo>
                  <a:pt x="17673" y="16722"/>
                </a:lnTo>
                <a:cubicBezTo>
                  <a:pt x="17673" y="16722"/>
                  <a:pt x="17673" y="17767"/>
                  <a:pt x="17673" y="17767"/>
                </a:cubicBezTo>
                <a:close/>
                <a:moveTo>
                  <a:pt x="16363" y="5574"/>
                </a:moveTo>
                <a:lnTo>
                  <a:pt x="16363" y="6270"/>
                </a:lnTo>
                <a:lnTo>
                  <a:pt x="14400" y="6270"/>
                </a:lnTo>
                <a:lnTo>
                  <a:pt x="3600" y="6270"/>
                </a:lnTo>
                <a:cubicBezTo>
                  <a:pt x="3246" y="6270"/>
                  <a:pt x="2916" y="6179"/>
                  <a:pt x="2617" y="6027"/>
                </a:cubicBezTo>
                <a:lnTo>
                  <a:pt x="2617" y="5574"/>
                </a:lnTo>
                <a:cubicBezTo>
                  <a:pt x="2617" y="5574"/>
                  <a:pt x="16363" y="5574"/>
                  <a:pt x="16363" y="5574"/>
                </a:cubicBezTo>
                <a:close/>
                <a:moveTo>
                  <a:pt x="16363" y="4877"/>
                </a:moveTo>
                <a:lnTo>
                  <a:pt x="2617" y="4877"/>
                </a:lnTo>
                <a:lnTo>
                  <a:pt x="2617" y="4180"/>
                </a:lnTo>
                <a:lnTo>
                  <a:pt x="16363" y="4180"/>
                </a:lnTo>
                <a:cubicBezTo>
                  <a:pt x="16363" y="4180"/>
                  <a:pt x="16363" y="4877"/>
                  <a:pt x="16363" y="4877"/>
                </a:cubicBezTo>
                <a:close/>
                <a:moveTo>
                  <a:pt x="16363" y="3483"/>
                </a:moveTo>
                <a:lnTo>
                  <a:pt x="2617" y="3483"/>
                </a:lnTo>
                <a:lnTo>
                  <a:pt x="2617" y="2787"/>
                </a:lnTo>
                <a:lnTo>
                  <a:pt x="16363" y="2787"/>
                </a:lnTo>
                <a:cubicBezTo>
                  <a:pt x="16363" y="2787"/>
                  <a:pt x="16363" y="3483"/>
                  <a:pt x="16363" y="3483"/>
                </a:cubicBezTo>
                <a:close/>
                <a:moveTo>
                  <a:pt x="3600" y="1393"/>
                </a:moveTo>
                <a:lnTo>
                  <a:pt x="14400" y="1393"/>
                </a:lnTo>
                <a:lnTo>
                  <a:pt x="17018" y="1393"/>
                </a:lnTo>
                <a:cubicBezTo>
                  <a:pt x="17379" y="1393"/>
                  <a:pt x="17673" y="1705"/>
                  <a:pt x="17673" y="2090"/>
                </a:cubicBezTo>
                <a:lnTo>
                  <a:pt x="17673" y="3832"/>
                </a:lnTo>
                <a:lnTo>
                  <a:pt x="17673" y="4180"/>
                </a:lnTo>
                <a:lnTo>
                  <a:pt x="17673" y="6398"/>
                </a:lnTo>
                <a:cubicBezTo>
                  <a:pt x="17466" y="6321"/>
                  <a:pt x="17249" y="6270"/>
                  <a:pt x="17018" y="6270"/>
                </a:cubicBezTo>
                <a:lnTo>
                  <a:pt x="17018" y="5574"/>
                </a:lnTo>
                <a:lnTo>
                  <a:pt x="17018" y="4180"/>
                </a:lnTo>
                <a:lnTo>
                  <a:pt x="17018" y="2787"/>
                </a:lnTo>
                <a:cubicBezTo>
                  <a:pt x="17018" y="2401"/>
                  <a:pt x="16724" y="2090"/>
                  <a:pt x="16363" y="2090"/>
                </a:cubicBezTo>
                <a:lnTo>
                  <a:pt x="2617" y="2090"/>
                </a:lnTo>
                <a:cubicBezTo>
                  <a:pt x="2256" y="2090"/>
                  <a:pt x="1963" y="2401"/>
                  <a:pt x="1963" y="2787"/>
                </a:cubicBezTo>
                <a:lnTo>
                  <a:pt x="1963" y="4180"/>
                </a:lnTo>
                <a:lnTo>
                  <a:pt x="1963" y="5534"/>
                </a:lnTo>
                <a:cubicBezTo>
                  <a:pt x="1559" y="5094"/>
                  <a:pt x="1309" y="4495"/>
                  <a:pt x="1309" y="3832"/>
                </a:cubicBezTo>
                <a:cubicBezTo>
                  <a:pt x="1309" y="2485"/>
                  <a:pt x="2334" y="1393"/>
                  <a:pt x="3600" y="1393"/>
                </a:cubicBezTo>
                <a:moveTo>
                  <a:pt x="18983" y="8361"/>
                </a:moveTo>
                <a:lnTo>
                  <a:pt x="18982" y="8361"/>
                </a:lnTo>
                <a:lnTo>
                  <a:pt x="18982" y="4180"/>
                </a:lnTo>
                <a:lnTo>
                  <a:pt x="18982" y="3832"/>
                </a:lnTo>
                <a:lnTo>
                  <a:pt x="18982" y="2090"/>
                </a:lnTo>
                <a:cubicBezTo>
                  <a:pt x="18982" y="935"/>
                  <a:pt x="18102" y="0"/>
                  <a:pt x="17018" y="0"/>
                </a:cubicBezTo>
                <a:lnTo>
                  <a:pt x="14400" y="0"/>
                </a:lnTo>
                <a:lnTo>
                  <a:pt x="3600" y="0"/>
                </a:lnTo>
                <a:cubicBezTo>
                  <a:pt x="1614" y="0"/>
                  <a:pt x="0" y="1719"/>
                  <a:pt x="0" y="3832"/>
                </a:cubicBezTo>
                <a:lnTo>
                  <a:pt x="0" y="17767"/>
                </a:lnTo>
                <a:cubicBezTo>
                  <a:pt x="0" y="19880"/>
                  <a:pt x="1614" y="21600"/>
                  <a:pt x="3600" y="21600"/>
                </a:cubicBezTo>
                <a:lnTo>
                  <a:pt x="15382" y="21600"/>
                </a:lnTo>
                <a:cubicBezTo>
                  <a:pt x="17366" y="21600"/>
                  <a:pt x="18982" y="19880"/>
                  <a:pt x="18982" y="17767"/>
                </a:cubicBezTo>
                <a:lnTo>
                  <a:pt x="18982" y="16722"/>
                </a:lnTo>
                <a:lnTo>
                  <a:pt x="18983" y="16722"/>
                </a:lnTo>
                <a:cubicBezTo>
                  <a:pt x="21600" y="14631"/>
                  <a:pt x="21600" y="10452"/>
                  <a:pt x="18983" y="836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" name="文本框 28"/>
          <p:cNvSpPr txBox="1"/>
          <p:nvPr/>
        </p:nvSpPr>
        <p:spPr>
          <a:xfrm>
            <a:off x="2431763" y="5196247"/>
            <a:ext cx="1148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总体设计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232306" y="5164497"/>
            <a:ext cx="1630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模块功能描述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496014" y="5164497"/>
            <a:ext cx="1148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600" spc="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测试计划</a:t>
            </a:r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6566853" y="3987483"/>
            <a:ext cx="962025" cy="962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386543" y="5164497"/>
            <a:ext cx="13893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数据库设计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20497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信用点管理模块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418715" y="5650865"/>
            <a:ext cx="757555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sz="1800" b="0"/>
              <a:t>用户根据个人的借还信用情况，由系统自动分析并上传数据，进行信用点的计算和分配。管理员可根据用户投诉、安全问题及其他情况对此进行管理。</a:t>
            </a:r>
            <a:r>
              <a:rPr lang="en-US" altLang="zh-CN" sz="1800" b="0"/>
              <a:t>-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1216660"/>
            <a:ext cx="8729345" cy="37198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20497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信用点管理模块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418715" y="5650865"/>
            <a:ext cx="757555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sz="1800" b="0"/>
              <a:t>用户根据个人的借还信用情况，由系统自动分析并上传数据，进行信用点的计算和分配。管理员可根据用户投诉、安全问题及其他情况对此进行管理。</a:t>
            </a:r>
            <a:r>
              <a:rPr lang="en-US" altLang="zh-CN" sz="1800" b="0"/>
              <a:t>-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870" y="1100455"/>
            <a:ext cx="9954260" cy="37674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12496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邮箱模块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418715" y="5650865"/>
            <a:ext cx="75755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sz="1800" b="0"/>
              <a:t>由于成本限制，本系统主要使用邮箱进行用户间以及用户和管理员间的交流。此模块对邮箱的使用和角色进行了描述和定义。</a:t>
            </a:r>
          </a:p>
        </p:txBody>
      </p:sp>
      <p:pic>
        <p:nvPicPr>
          <p:cNvPr id="13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812165"/>
            <a:ext cx="7709535" cy="4586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12496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邮箱模块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418715" y="5650865"/>
            <a:ext cx="75755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sz="1800" b="0"/>
              <a:t>由于成本限制，本系统主要使用邮箱进行用户间以及用户和管理员间的交流。此模块对邮箱的使用和角色进行了描述和定义。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81505" y="818515"/>
            <a:ext cx="2378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伪代码</a:t>
            </a:r>
            <a:r>
              <a:rPr lang="en-US" altLang="zh-CN" b="1"/>
              <a:t>--</a:t>
            </a:r>
            <a:r>
              <a:rPr lang="zh-CN" altLang="en-US" b="1"/>
              <a:t>邮箱验证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310" y="1532890"/>
            <a:ext cx="5708015" cy="33978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7" t="-340" r="62" b="59"/>
          <a:stretch>
            <a:fillRect/>
          </a:stretch>
        </p:blipFill>
        <p:spPr>
          <a:xfrm>
            <a:off x="6766560" y="0"/>
            <a:ext cx="5425440" cy="6880642"/>
          </a:xfrm>
          <a:prstGeom prst="rect">
            <a:avLst/>
          </a:prstGeom>
        </p:spPr>
      </p:pic>
      <p:grpSp>
        <p:nvGrpSpPr>
          <p:cNvPr id="35" name="组 34"/>
          <p:cNvGrpSpPr/>
          <p:nvPr/>
        </p:nvGrpSpPr>
        <p:grpSpPr>
          <a:xfrm>
            <a:off x="1469404" y="1840121"/>
            <a:ext cx="8009876" cy="3200400"/>
            <a:chOff x="2197241" y="1261998"/>
            <a:chExt cx="6889609" cy="2752790"/>
          </a:xfrm>
        </p:grpSpPr>
        <p:sp>
          <p:nvSpPr>
            <p:cNvPr id="36" name="圆角矩形 35"/>
            <p:cNvSpPr/>
            <p:nvPr/>
          </p:nvSpPr>
          <p:spPr>
            <a:xfrm>
              <a:off x="2197241" y="1261998"/>
              <a:ext cx="6889609" cy="2752790"/>
            </a:xfrm>
            <a:prstGeom prst="roundRect">
              <a:avLst>
                <a:gd name="adj" fmla="val 0"/>
              </a:avLst>
            </a:prstGeom>
            <a:solidFill>
              <a:srgbClr val="2F6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7" name="任意形状 36"/>
            <p:cNvSpPr/>
            <p:nvPr/>
          </p:nvSpPr>
          <p:spPr>
            <a:xfrm>
              <a:off x="2457450" y="1476309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8" name="任意形状 37"/>
            <p:cNvSpPr/>
            <p:nvPr/>
          </p:nvSpPr>
          <p:spPr>
            <a:xfrm flipH="1" flipV="1">
              <a:off x="7586662" y="3154654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352466" y="2705725"/>
            <a:ext cx="142621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03</a:t>
            </a:r>
            <a:endParaRPr kumimoji="1" lang="zh-CN" altLang="en-US" sz="88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224642" y="2918026"/>
            <a:ext cx="24053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数据库设计</a:t>
            </a:r>
          </a:p>
        </p:txBody>
      </p:sp>
      <p:sp>
        <p:nvSpPr>
          <p:cNvPr id="42" name="矩形 41"/>
          <p:cNvSpPr/>
          <p:nvPr/>
        </p:nvSpPr>
        <p:spPr>
          <a:xfrm>
            <a:off x="4262742" y="3517307"/>
            <a:ext cx="458338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DATABASE DESIGN</a:t>
            </a:r>
          </a:p>
        </p:txBody>
      </p:sp>
      <p:cxnSp>
        <p:nvCxnSpPr>
          <p:cNvPr id="10" name="直线连接符 9"/>
          <p:cNvCxnSpPr/>
          <p:nvPr/>
        </p:nvCxnSpPr>
        <p:spPr>
          <a:xfrm>
            <a:off x="3854756" y="3146337"/>
            <a:ext cx="0" cy="5879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15163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数据库设计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4" descr="屏幕截图 2021-11-07 1957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480" y="530860"/>
            <a:ext cx="6367780" cy="5796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399540" y="2057400"/>
            <a:ext cx="613410" cy="4269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/>
              <a:t>概念结构设计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15163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数据库设计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4" descr="屏幕截图 2021-11-07 1957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480" y="530860"/>
            <a:ext cx="6367780" cy="5796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399540" y="2057400"/>
            <a:ext cx="613410" cy="4269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/>
              <a:t>逻辑结构设计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15163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数据库设计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99540" y="2057400"/>
            <a:ext cx="613410" cy="4269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/>
              <a:t>物理结构设计</a:t>
            </a:r>
          </a:p>
        </p:txBody>
      </p:sp>
      <p:pic>
        <p:nvPicPr>
          <p:cNvPr id="4" name="图片 6" descr="屏幕截图 2021-11-07 2003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935" y="125730"/>
            <a:ext cx="7311390" cy="67322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15163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数据库设计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338455" y="848995"/>
            <a:ext cx="11523345" cy="5655945"/>
            <a:chOff x="357022" y="2235683"/>
            <a:chExt cx="11523355" cy="4025140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383774" y="2260457"/>
              <a:ext cx="11462493" cy="3947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rgbClr val="BBC5D2">
                <a:shade val="50000"/>
              </a:srgbClr>
            </a:lnRef>
            <a:fillRef idx="1">
              <a:srgbClr val="BBC5D2"/>
            </a:fillRef>
            <a:effectRef idx="0">
              <a:srgbClr val="BBC5D2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>
                <a:solidFill>
                  <a:sysClr val="window" lastClr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8" name="任意多边形: 形状 4"/>
            <p:cNvSpPr/>
            <p:nvPr>
              <p:custDataLst>
                <p:tags r:id="rId4"/>
              </p:custDataLst>
            </p:nvPr>
          </p:nvSpPr>
          <p:spPr>
            <a:xfrm>
              <a:off x="357022" y="2235683"/>
              <a:ext cx="11523355" cy="654488"/>
            </a:xfrm>
            <a:custGeom>
              <a:avLst/>
              <a:gdLst>
                <a:gd name="connsiteX0" fmla="*/ 0 w 8575304"/>
                <a:gd name="connsiteY0" fmla="*/ 0 h 497113"/>
                <a:gd name="connsiteX1" fmla="*/ 8575304 w 8575304"/>
                <a:gd name="connsiteY1" fmla="*/ 0 h 497113"/>
                <a:gd name="connsiteX2" fmla="*/ 8575304 w 8575304"/>
                <a:gd name="connsiteY2" fmla="*/ 497113 h 497113"/>
                <a:gd name="connsiteX3" fmla="*/ 8505371 w 8575304"/>
                <a:gd name="connsiteY3" fmla="*/ 497113 h 497113"/>
                <a:gd name="connsiteX4" fmla="*/ 8505371 w 8575304"/>
                <a:gd name="connsiteY4" fmla="*/ 72983 h 497113"/>
                <a:gd name="connsiteX5" fmla="*/ 81177 w 8575304"/>
                <a:gd name="connsiteY5" fmla="*/ 72983 h 497113"/>
                <a:gd name="connsiteX6" fmla="*/ 81177 w 8575304"/>
                <a:gd name="connsiteY6" fmla="*/ 73656 h 497113"/>
                <a:gd name="connsiteX7" fmla="*/ 76555 w 8575304"/>
                <a:gd name="connsiteY7" fmla="*/ 73656 h 497113"/>
                <a:gd name="connsiteX8" fmla="*/ 76555 w 8575304"/>
                <a:gd name="connsiteY8" fmla="*/ 497113 h 497113"/>
                <a:gd name="connsiteX9" fmla="*/ 0 w 8575304"/>
                <a:gd name="connsiteY9" fmla="*/ 497113 h 49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5304" h="497113">
                  <a:moveTo>
                    <a:pt x="0" y="0"/>
                  </a:moveTo>
                  <a:lnTo>
                    <a:pt x="8575304" y="0"/>
                  </a:lnTo>
                  <a:lnTo>
                    <a:pt x="8575304" y="497113"/>
                  </a:lnTo>
                  <a:lnTo>
                    <a:pt x="8505371" y="497113"/>
                  </a:lnTo>
                  <a:lnTo>
                    <a:pt x="8505371" y="72983"/>
                  </a:lnTo>
                  <a:lnTo>
                    <a:pt x="81177" y="72983"/>
                  </a:lnTo>
                  <a:lnTo>
                    <a:pt x="81177" y="73656"/>
                  </a:lnTo>
                  <a:lnTo>
                    <a:pt x="76555" y="73656"/>
                  </a:lnTo>
                  <a:lnTo>
                    <a:pt x="76555" y="497113"/>
                  </a:lnTo>
                  <a:lnTo>
                    <a:pt x="0" y="49711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style>
            <a:lnRef idx="2">
              <a:srgbClr val="BBC5D2">
                <a:shade val="50000"/>
              </a:srgbClr>
            </a:lnRef>
            <a:fillRef idx="1">
              <a:srgbClr val="BBC5D2"/>
            </a:fillRef>
            <a:effectRef idx="0">
              <a:srgbClr val="BBC5D2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 dirty="0">
                <a:solidFill>
                  <a:sysClr val="window" lastClr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9" name="任意多边形: 形状 5"/>
            <p:cNvSpPr/>
            <p:nvPr>
              <p:custDataLst>
                <p:tags r:id="rId5"/>
              </p:custDataLst>
            </p:nvPr>
          </p:nvSpPr>
          <p:spPr>
            <a:xfrm flipV="1">
              <a:off x="357022" y="5606335"/>
              <a:ext cx="11523355" cy="654488"/>
            </a:xfrm>
            <a:custGeom>
              <a:avLst/>
              <a:gdLst>
                <a:gd name="connsiteX0" fmla="*/ 0 w 8575304"/>
                <a:gd name="connsiteY0" fmla="*/ 497113 h 497113"/>
                <a:gd name="connsiteX1" fmla="*/ 76555 w 8575304"/>
                <a:gd name="connsiteY1" fmla="*/ 497113 h 497113"/>
                <a:gd name="connsiteX2" fmla="*/ 76555 w 8575304"/>
                <a:gd name="connsiteY2" fmla="*/ 74415 h 497113"/>
                <a:gd name="connsiteX3" fmla="*/ 81177 w 8575304"/>
                <a:gd name="connsiteY3" fmla="*/ 74415 h 497113"/>
                <a:gd name="connsiteX4" fmla="*/ 81177 w 8575304"/>
                <a:gd name="connsiteY4" fmla="*/ 72983 h 497113"/>
                <a:gd name="connsiteX5" fmla="*/ 8505371 w 8575304"/>
                <a:gd name="connsiteY5" fmla="*/ 72983 h 497113"/>
                <a:gd name="connsiteX6" fmla="*/ 8505371 w 8575304"/>
                <a:gd name="connsiteY6" fmla="*/ 497113 h 497113"/>
                <a:gd name="connsiteX7" fmla="*/ 8575304 w 8575304"/>
                <a:gd name="connsiteY7" fmla="*/ 497113 h 497113"/>
                <a:gd name="connsiteX8" fmla="*/ 8575304 w 8575304"/>
                <a:gd name="connsiteY8" fmla="*/ 0 h 497113"/>
                <a:gd name="connsiteX9" fmla="*/ 0 w 8575304"/>
                <a:gd name="connsiteY9" fmla="*/ 0 h 49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5304" h="497113">
                  <a:moveTo>
                    <a:pt x="0" y="497113"/>
                  </a:moveTo>
                  <a:lnTo>
                    <a:pt x="76555" y="497113"/>
                  </a:lnTo>
                  <a:lnTo>
                    <a:pt x="76555" y="74415"/>
                  </a:lnTo>
                  <a:lnTo>
                    <a:pt x="81177" y="74415"/>
                  </a:lnTo>
                  <a:lnTo>
                    <a:pt x="81177" y="72983"/>
                  </a:lnTo>
                  <a:lnTo>
                    <a:pt x="8505371" y="72983"/>
                  </a:lnTo>
                  <a:lnTo>
                    <a:pt x="8505371" y="497113"/>
                  </a:lnTo>
                  <a:lnTo>
                    <a:pt x="8575304" y="497113"/>
                  </a:lnTo>
                  <a:lnTo>
                    <a:pt x="85753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style>
            <a:lnRef idx="2">
              <a:srgbClr val="BBC5D2">
                <a:shade val="50000"/>
              </a:srgbClr>
            </a:lnRef>
            <a:fillRef idx="1">
              <a:srgbClr val="BBC5D2"/>
            </a:fillRef>
            <a:effectRef idx="0">
              <a:srgbClr val="BBC5D2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 dirty="0">
                <a:solidFill>
                  <a:sysClr val="window" lastClr="FFFFFF"/>
                </a:solidFill>
                <a:latin typeface="微软雅黑" panose="020B0503020204020204" charset="-122"/>
              </a:endParaRPr>
            </a:p>
          </p:txBody>
        </p:sp>
        <p:grpSp>
          <p:nvGrpSpPr>
            <p:cNvPr id="16" name="组合 15"/>
            <p:cNvGrpSpPr/>
            <p:nvPr>
              <p:custDataLst>
                <p:tags r:id="rId6"/>
              </p:custDataLst>
            </p:nvPr>
          </p:nvGrpSpPr>
          <p:grpSpPr>
            <a:xfrm>
              <a:off x="395520" y="2595470"/>
              <a:ext cx="11425224" cy="3277861"/>
              <a:chOff x="305985" y="1705916"/>
              <a:chExt cx="11425224" cy="4266806"/>
            </a:xfrm>
          </p:grpSpPr>
          <p:cxnSp>
            <p:nvCxnSpPr>
              <p:cNvPr id="10" name="直接连接符 9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305985" y="1705916"/>
                <a:ext cx="0" cy="4266806"/>
              </a:xfrm>
              <a:prstGeom prst="line">
                <a:avLst/>
              </a:prstGeom>
              <a:solidFill>
                <a:sysClr val="window" lastClr="FFFFFF">
                  <a:lumMod val="65000"/>
                </a:sysClr>
              </a:solidFill>
              <a:ln w="6350">
                <a:solidFill>
                  <a:sysClr val="window" lastClr="FFFFFF">
                    <a:lumMod val="75000"/>
                  </a:sysClr>
                </a:solidFill>
                <a:prstDash val="dash"/>
              </a:ln>
            </p:spPr>
            <p:style>
              <a:lnRef idx="1">
                <a:srgbClr val="BBC5D2"/>
              </a:lnRef>
              <a:fillRef idx="0">
                <a:srgbClr val="BBC5D2"/>
              </a:fillRef>
              <a:effectRef idx="0">
                <a:srgbClr val="BBC5D2"/>
              </a:effectRef>
              <a:fontRef idx="minor">
                <a:sysClr val="windowText" lastClr="000000"/>
              </a:fontRef>
            </p:style>
          </p:cxnSp>
          <p:cxnSp>
            <p:nvCxnSpPr>
              <p:cNvPr id="12" name="直接连接符 11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11731209" y="1705916"/>
                <a:ext cx="0" cy="4266806"/>
              </a:xfrm>
              <a:prstGeom prst="line">
                <a:avLst/>
              </a:prstGeom>
              <a:solidFill>
                <a:sysClr val="window" lastClr="FFFFFF">
                  <a:lumMod val="65000"/>
                </a:sysClr>
              </a:solidFill>
              <a:ln w="6350">
                <a:solidFill>
                  <a:sysClr val="window" lastClr="FFFFFF">
                    <a:lumMod val="75000"/>
                  </a:sysClr>
                </a:solidFill>
                <a:prstDash val="dash"/>
              </a:ln>
            </p:spPr>
            <p:style>
              <a:lnRef idx="1">
                <a:srgbClr val="BBC5D2"/>
              </a:lnRef>
              <a:fillRef idx="0">
                <a:srgbClr val="BBC5D2"/>
              </a:fillRef>
              <a:effectRef idx="0">
                <a:srgbClr val="BBC5D2"/>
              </a:effectRef>
              <a:fontRef idx="minor">
                <a:sysClr val="windowText" lastClr="000000"/>
              </a:fontRef>
            </p:style>
          </p:cxnSp>
        </p:grpSp>
      </p:grp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1114425" y="2054225"/>
            <a:ext cx="9951085" cy="34429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访问类型：游客访问，用户访问，管理员访问       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游客访问可见：书库所有项，管理员所有项除管理员密码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用户访问可见：书库所有项，用户所有项除用户密码，管理员所有项除管理员密码，借书中出借人为自己或是借书人是自己的项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管理员访问可见：书库所有项，用户所有项除用户密码，管理员所有项除管理员密码，借书所有项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47285" y="1595120"/>
            <a:ext cx="3328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安全保密设计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7" t="-340" r="62" b="59"/>
          <a:stretch>
            <a:fillRect/>
          </a:stretch>
        </p:blipFill>
        <p:spPr>
          <a:xfrm>
            <a:off x="6766560" y="0"/>
            <a:ext cx="5425440" cy="6880642"/>
          </a:xfrm>
          <a:prstGeom prst="rect">
            <a:avLst/>
          </a:prstGeom>
        </p:spPr>
      </p:pic>
      <p:grpSp>
        <p:nvGrpSpPr>
          <p:cNvPr id="35" name="组 34"/>
          <p:cNvGrpSpPr/>
          <p:nvPr/>
        </p:nvGrpSpPr>
        <p:grpSpPr>
          <a:xfrm>
            <a:off x="1469404" y="1840121"/>
            <a:ext cx="8009876" cy="3200400"/>
            <a:chOff x="2197241" y="1261998"/>
            <a:chExt cx="6889609" cy="2752790"/>
          </a:xfrm>
        </p:grpSpPr>
        <p:sp>
          <p:nvSpPr>
            <p:cNvPr id="36" name="圆角矩形 35"/>
            <p:cNvSpPr/>
            <p:nvPr/>
          </p:nvSpPr>
          <p:spPr>
            <a:xfrm>
              <a:off x="2197241" y="1261998"/>
              <a:ext cx="6889609" cy="2752790"/>
            </a:xfrm>
            <a:prstGeom prst="roundRect">
              <a:avLst>
                <a:gd name="adj" fmla="val 0"/>
              </a:avLst>
            </a:prstGeom>
            <a:solidFill>
              <a:srgbClr val="2F6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7" name="任意形状 36"/>
            <p:cNvSpPr/>
            <p:nvPr/>
          </p:nvSpPr>
          <p:spPr>
            <a:xfrm>
              <a:off x="2457450" y="1476309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8" name="任意形状 37"/>
            <p:cNvSpPr/>
            <p:nvPr/>
          </p:nvSpPr>
          <p:spPr>
            <a:xfrm flipH="1" flipV="1">
              <a:off x="7586662" y="3154654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352466" y="2705725"/>
            <a:ext cx="144526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04</a:t>
            </a:r>
            <a:endParaRPr kumimoji="1" lang="zh-CN" altLang="en-US" sz="88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224642" y="2918026"/>
            <a:ext cx="1960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测试计划</a:t>
            </a:r>
          </a:p>
        </p:txBody>
      </p:sp>
      <p:sp>
        <p:nvSpPr>
          <p:cNvPr id="42" name="矩形 41"/>
          <p:cNvSpPr/>
          <p:nvPr/>
        </p:nvSpPr>
        <p:spPr>
          <a:xfrm>
            <a:off x="4262742" y="3517307"/>
            <a:ext cx="458338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TEST PLAN</a:t>
            </a:r>
          </a:p>
        </p:txBody>
      </p:sp>
      <p:cxnSp>
        <p:nvCxnSpPr>
          <p:cNvPr id="10" name="直线连接符 9"/>
          <p:cNvCxnSpPr/>
          <p:nvPr/>
        </p:nvCxnSpPr>
        <p:spPr>
          <a:xfrm>
            <a:off x="3854756" y="3146337"/>
            <a:ext cx="0" cy="5879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7" t="-340" r="62" b="59"/>
          <a:stretch>
            <a:fillRect/>
          </a:stretch>
        </p:blipFill>
        <p:spPr>
          <a:xfrm>
            <a:off x="6766560" y="0"/>
            <a:ext cx="5425440" cy="6880642"/>
          </a:xfrm>
          <a:prstGeom prst="rect">
            <a:avLst/>
          </a:prstGeom>
        </p:spPr>
      </p:pic>
      <p:grpSp>
        <p:nvGrpSpPr>
          <p:cNvPr id="35" name="组 34"/>
          <p:cNvGrpSpPr/>
          <p:nvPr/>
        </p:nvGrpSpPr>
        <p:grpSpPr>
          <a:xfrm>
            <a:off x="1478929" y="1840121"/>
            <a:ext cx="8009876" cy="3200400"/>
            <a:chOff x="2197241" y="1261998"/>
            <a:chExt cx="6889609" cy="2752790"/>
          </a:xfrm>
        </p:grpSpPr>
        <p:sp>
          <p:nvSpPr>
            <p:cNvPr id="36" name="圆角矩形 35"/>
            <p:cNvSpPr/>
            <p:nvPr/>
          </p:nvSpPr>
          <p:spPr>
            <a:xfrm>
              <a:off x="2197241" y="1261998"/>
              <a:ext cx="6889609" cy="2752790"/>
            </a:xfrm>
            <a:prstGeom prst="roundRect">
              <a:avLst>
                <a:gd name="adj" fmla="val 0"/>
              </a:avLst>
            </a:prstGeom>
            <a:solidFill>
              <a:srgbClr val="2F6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7" name="任意形状 36"/>
            <p:cNvSpPr/>
            <p:nvPr/>
          </p:nvSpPr>
          <p:spPr>
            <a:xfrm>
              <a:off x="2457450" y="1476309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8" name="任意形状 37"/>
            <p:cNvSpPr/>
            <p:nvPr/>
          </p:nvSpPr>
          <p:spPr>
            <a:xfrm flipH="1" flipV="1">
              <a:off x="7586662" y="3154654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352466" y="2705725"/>
            <a:ext cx="12474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01</a:t>
            </a:r>
            <a:endParaRPr kumimoji="1" lang="zh-CN" altLang="en-US" sz="88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224642" y="2918026"/>
            <a:ext cx="19608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32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总体设计</a:t>
            </a:r>
            <a:endParaRPr kumimoji="1" lang="zh-CN" altLang="en-US" sz="32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32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262742" y="3517307"/>
            <a:ext cx="458338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  <a:sym typeface="+mn-ea"/>
              </a:rPr>
              <a:t>GENERAL DESIGN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cxnSp>
        <p:nvCxnSpPr>
          <p:cNvPr id="10" name="直线连接符 9"/>
          <p:cNvCxnSpPr/>
          <p:nvPr/>
        </p:nvCxnSpPr>
        <p:spPr>
          <a:xfrm>
            <a:off x="3854756" y="3146337"/>
            <a:ext cx="0" cy="5879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12496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测试计划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990" y="416560"/>
            <a:ext cx="4710430" cy="60242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86280" y="1666875"/>
            <a:ext cx="613410" cy="50590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/>
              <a:t>软件说明及测试类型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12496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测试计划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18050" y="767715"/>
            <a:ext cx="3561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测试进度表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2080260" y="2217420"/>
          <a:ext cx="7444740" cy="3221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8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活动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周期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开始时间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结束时间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参与人员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438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编写系统测试用例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2工作日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汪、黄、陈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4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第一次测试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2工作日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汪、黄、陈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第二次测试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2工作日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汪、黄、陈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编写测试报告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2工作日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汪、黄、陈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>
            <p:custDataLst>
              <p:tags r:id="rId2"/>
            </p:custDataLst>
          </p:nvPr>
        </p:nvSpPr>
        <p:spPr>
          <a:xfrm>
            <a:off x="6578600" y="0"/>
            <a:ext cx="3218689" cy="6858000"/>
          </a:xfrm>
          <a:prstGeom prst="parallelogram">
            <a:avLst>
              <a:gd name="adj" fmla="val 93597"/>
            </a:avLst>
          </a:prstGeom>
          <a:solidFill>
            <a:srgbClr val="BDC7D3">
              <a:alpha val="42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sp>
        <p:nvSpPr>
          <p:cNvPr id="12" name="平行四边形 11"/>
          <p:cNvSpPr/>
          <p:nvPr>
            <p:custDataLst>
              <p:tags r:id="rId3"/>
            </p:custDataLst>
          </p:nvPr>
        </p:nvSpPr>
        <p:spPr>
          <a:xfrm>
            <a:off x="7183372" y="0"/>
            <a:ext cx="4495800" cy="6858000"/>
          </a:xfrm>
          <a:prstGeom prst="parallelogram">
            <a:avLst>
              <a:gd name="adj" fmla="val 65395"/>
            </a:avLst>
          </a:prstGeom>
          <a:solidFill>
            <a:srgbClr val="BBC5D2">
              <a:alpha val="80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sp>
        <p:nvSpPr>
          <p:cNvPr id="13" name="任意多边形: 形状 12"/>
          <p:cNvSpPr/>
          <p:nvPr>
            <p:custDataLst>
              <p:tags r:id="rId4"/>
            </p:custDataLst>
          </p:nvPr>
        </p:nvSpPr>
        <p:spPr>
          <a:xfrm>
            <a:off x="1" y="1"/>
            <a:ext cx="1103575" cy="2417361"/>
          </a:xfrm>
          <a:custGeom>
            <a:avLst/>
            <a:gdLst>
              <a:gd name="connsiteX0" fmla="*/ 1015705 w 1103575"/>
              <a:gd name="connsiteY0" fmla="*/ 0 h 2417361"/>
              <a:gd name="connsiteX1" fmla="*/ 1103575 w 1103575"/>
              <a:gd name="connsiteY1" fmla="*/ 0 h 2417361"/>
              <a:gd name="connsiteX2" fmla="*/ 0 w 1103575"/>
              <a:gd name="connsiteY2" fmla="*/ 2417361 h 2417361"/>
              <a:gd name="connsiteX3" fmla="*/ 0 w 1103575"/>
              <a:gd name="connsiteY3" fmla="*/ 2224883 h 241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3575" h="2417361">
                <a:moveTo>
                  <a:pt x="1015705" y="0"/>
                </a:moveTo>
                <a:lnTo>
                  <a:pt x="1103575" y="0"/>
                </a:lnTo>
                <a:lnTo>
                  <a:pt x="0" y="2417361"/>
                </a:lnTo>
                <a:lnTo>
                  <a:pt x="0" y="2224883"/>
                </a:lnTo>
                <a:close/>
              </a:path>
            </a:pathLst>
          </a:custGeom>
          <a:solidFill>
            <a:srgbClr val="BBC5D2">
              <a:alpha val="80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5"/>
            </p:custDataLst>
          </p:nvPr>
        </p:nvGrpSpPr>
        <p:grpSpPr>
          <a:xfrm>
            <a:off x="334645" y="770890"/>
            <a:ext cx="11523345" cy="5655945"/>
            <a:chOff x="357022" y="2235683"/>
            <a:chExt cx="11523355" cy="4025140"/>
          </a:xfrm>
        </p:grpSpPr>
        <p:sp>
          <p:nvSpPr>
            <p:cNvPr id="3" name="矩形 2"/>
            <p:cNvSpPr/>
            <p:nvPr>
              <p:custDataLst>
                <p:tags r:id="rId7"/>
              </p:custDataLst>
            </p:nvPr>
          </p:nvSpPr>
          <p:spPr>
            <a:xfrm>
              <a:off x="383774" y="2260457"/>
              <a:ext cx="11462493" cy="3947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rgbClr val="BBC5D2">
                <a:shade val="50000"/>
              </a:srgbClr>
            </a:lnRef>
            <a:fillRef idx="1">
              <a:srgbClr val="BBC5D2"/>
            </a:fillRef>
            <a:effectRef idx="0">
              <a:srgbClr val="BBC5D2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>
                <a:solidFill>
                  <a:sysClr val="window" lastClr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5" name="任意多边形: 形状 4"/>
            <p:cNvSpPr/>
            <p:nvPr>
              <p:custDataLst>
                <p:tags r:id="rId8"/>
              </p:custDataLst>
            </p:nvPr>
          </p:nvSpPr>
          <p:spPr>
            <a:xfrm>
              <a:off x="357022" y="2235683"/>
              <a:ext cx="11523355" cy="654488"/>
            </a:xfrm>
            <a:custGeom>
              <a:avLst/>
              <a:gdLst>
                <a:gd name="connsiteX0" fmla="*/ 0 w 8575304"/>
                <a:gd name="connsiteY0" fmla="*/ 0 h 497113"/>
                <a:gd name="connsiteX1" fmla="*/ 8575304 w 8575304"/>
                <a:gd name="connsiteY1" fmla="*/ 0 h 497113"/>
                <a:gd name="connsiteX2" fmla="*/ 8575304 w 8575304"/>
                <a:gd name="connsiteY2" fmla="*/ 497113 h 497113"/>
                <a:gd name="connsiteX3" fmla="*/ 8505371 w 8575304"/>
                <a:gd name="connsiteY3" fmla="*/ 497113 h 497113"/>
                <a:gd name="connsiteX4" fmla="*/ 8505371 w 8575304"/>
                <a:gd name="connsiteY4" fmla="*/ 72983 h 497113"/>
                <a:gd name="connsiteX5" fmla="*/ 81177 w 8575304"/>
                <a:gd name="connsiteY5" fmla="*/ 72983 h 497113"/>
                <a:gd name="connsiteX6" fmla="*/ 81177 w 8575304"/>
                <a:gd name="connsiteY6" fmla="*/ 73656 h 497113"/>
                <a:gd name="connsiteX7" fmla="*/ 76555 w 8575304"/>
                <a:gd name="connsiteY7" fmla="*/ 73656 h 497113"/>
                <a:gd name="connsiteX8" fmla="*/ 76555 w 8575304"/>
                <a:gd name="connsiteY8" fmla="*/ 497113 h 497113"/>
                <a:gd name="connsiteX9" fmla="*/ 0 w 8575304"/>
                <a:gd name="connsiteY9" fmla="*/ 497113 h 49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5304" h="497113">
                  <a:moveTo>
                    <a:pt x="0" y="0"/>
                  </a:moveTo>
                  <a:lnTo>
                    <a:pt x="8575304" y="0"/>
                  </a:lnTo>
                  <a:lnTo>
                    <a:pt x="8575304" y="497113"/>
                  </a:lnTo>
                  <a:lnTo>
                    <a:pt x="8505371" y="497113"/>
                  </a:lnTo>
                  <a:lnTo>
                    <a:pt x="8505371" y="72983"/>
                  </a:lnTo>
                  <a:lnTo>
                    <a:pt x="81177" y="72983"/>
                  </a:lnTo>
                  <a:lnTo>
                    <a:pt x="81177" y="73656"/>
                  </a:lnTo>
                  <a:lnTo>
                    <a:pt x="76555" y="73656"/>
                  </a:lnTo>
                  <a:lnTo>
                    <a:pt x="76555" y="497113"/>
                  </a:lnTo>
                  <a:lnTo>
                    <a:pt x="0" y="49711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style>
            <a:lnRef idx="2">
              <a:srgbClr val="BBC5D2">
                <a:shade val="50000"/>
              </a:srgbClr>
            </a:lnRef>
            <a:fillRef idx="1">
              <a:srgbClr val="BBC5D2"/>
            </a:fillRef>
            <a:effectRef idx="0">
              <a:srgbClr val="BBC5D2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 dirty="0">
                <a:solidFill>
                  <a:sysClr val="window" lastClr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6" name="任意多边形: 形状 5"/>
            <p:cNvSpPr/>
            <p:nvPr>
              <p:custDataLst>
                <p:tags r:id="rId9"/>
              </p:custDataLst>
            </p:nvPr>
          </p:nvSpPr>
          <p:spPr>
            <a:xfrm flipV="1">
              <a:off x="357022" y="5606335"/>
              <a:ext cx="11523355" cy="654488"/>
            </a:xfrm>
            <a:custGeom>
              <a:avLst/>
              <a:gdLst>
                <a:gd name="connsiteX0" fmla="*/ 0 w 8575304"/>
                <a:gd name="connsiteY0" fmla="*/ 497113 h 497113"/>
                <a:gd name="connsiteX1" fmla="*/ 76555 w 8575304"/>
                <a:gd name="connsiteY1" fmla="*/ 497113 h 497113"/>
                <a:gd name="connsiteX2" fmla="*/ 76555 w 8575304"/>
                <a:gd name="connsiteY2" fmla="*/ 74415 h 497113"/>
                <a:gd name="connsiteX3" fmla="*/ 81177 w 8575304"/>
                <a:gd name="connsiteY3" fmla="*/ 74415 h 497113"/>
                <a:gd name="connsiteX4" fmla="*/ 81177 w 8575304"/>
                <a:gd name="connsiteY4" fmla="*/ 72983 h 497113"/>
                <a:gd name="connsiteX5" fmla="*/ 8505371 w 8575304"/>
                <a:gd name="connsiteY5" fmla="*/ 72983 h 497113"/>
                <a:gd name="connsiteX6" fmla="*/ 8505371 w 8575304"/>
                <a:gd name="connsiteY6" fmla="*/ 497113 h 497113"/>
                <a:gd name="connsiteX7" fmla="*/ 8575304 w 8575304"/>
                <a:gd name="connsiteY7" fmla="*/ 497113 h 497113"/>
                <a:gd name="connsiteX8" fmla="*/ 8575304 w 8575304"/>
                <a:gd name="connsiteY8" fmla="*/ 0 h 497113"/>
                <a:gd name="connsiteX9" fmla="*/ 0 w 8575304"/>
                <a:gd name="connsiteY9" fmla="*/ 0 h 49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5304" h="497113">
                  <a:moveTo>
                    <a:pt x="0" y="497113"/>
                  </a:moveTo>
                  <a:lnTo>
                    <a:pt x="76555" y="497113"/>
                  </a:lnTo>
                  <a:lnTo>
                    <a:pt x="76555" y="74415"/>
                  </a:lnTo>
                  <a:lnTo>
                    <a:pt x="81177" y="74415"/>
                  </a:lnTo>
                  <a:lnTo>
                    <a:pt x="81177" y="72983"/>
                  </a:lnTo>
                  <a:lnTo>
                    <a:pt x="8505371" y="72983"/>
                  </a:lnTo>
                  <a:lnTo>
                    <a:pt x="8505371" y="497113"/>
                  </a:lnTo>
                  <a:lnTo>
                    <a:pt x="8575304" y="497113"/>
                  </a:lnTo>
                  <a:lnTo>
                    <a:pt x="85753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style>
            <a:lnRef idx="2">
              <a:srgbClr val="BBC5D2">
                <a:shade val="50000"/>
              </a:srgbClr>
            </a:lnRef>
            <a:fillRef idx="1">
              <a:srgbClr val="BBC5D2"/>
            </a:fillRef>
            <a:effectRef idx="0">
              <a:srgbClr val="BBC5D2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 dirty="0">
                <a:solidFill>
                  <a:sysClr val="window" lastClr="FFFFFF"/>
                </a:solidFill>
                <a:latin typeface="微软雅黑" panose="020B0503020204020204" charset="-122"/>
              </a:endParaRPr>
            </a:p>
          </p:txBody>
        </p:sp>
        <p:grpSp>
          <p:nvGrpSpPr>
            <p:cNvPr id="16" name="组合 15"/>
            <p:cNvGrpSpPr/>
            <p:nvPr>
              <p:custDataLst>
                <p:tags r:id="rId10"/>
              </p:custDataLst>
            </p:nvPr>
          </p:nvGrpSpPr>
          <p:grpSpPr>
            <a:xfrm>
              <a:off x="395520" y="2595470"/>
              <a:ext cx="11425224" cy="3277861"/>
              <a:chOff x="305985" y="1705916"/>
              <a:chExt cx="11425224" cy="4266806"/>
            </a:xfrm>
          </p:grpSpPr>
          <p:cxnSp>
            <p:nvCxnSpPr>
              <p:cNvPr id="7" name="直接连接符 6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305985" y="1705916"/>
                <a:ext cx="0" cy="4266806"/>
              </a:xfrm>
              <a:prstGeom prst="line">
                <a:avLst/>
              </a:prstGeom>
              <a:solidFill>
                <a:sysClr val="window" lastClr="FFFFFF">
                  <a:lumMod val="65000"/>
                </a:sysClr>
              </a:solidFill>
              <a:ln w="6350">
                <a:solidFill>
                  <a:sysClr val="window" lastClr="FFFFFF">
                    <a:lumMod val="75000"/>
                  </a:sysClr>
                </a:solidFill>
                <a:prstDash val="dash"/>
              </a:ln>
            </p:spPr>
            <p:style>
              <a:lnRef idx="1">
                <a:srgbClr val="BBC5D2"/>
              </a:lnRef>
              <a:fillRef idx="0">
                <a:srgbClr val="BBC5D2"/>
              </a:fillRef>
              <a:effectRef idx="0">
                <a:srgbClr val="BBC5D2"/>
              </a:effectRef>
              <a:fontRef idx="minor">
                <a:sysClr val="windowText" lastClr="000000"/>
              </a:fontRef>
            </p:style>
          </p:cxnSp>
          <p:cxnSp>
            <p:nvCxnSpPr>
              <p:cNvPr id="8" name="直接连接符 7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11731209" y="1705916"/>
                <a:ext cx="0" cy="4266806"/>
              </a:xfrm>
              <a:prstGeom prst="line">
                <a:avLst/>
              </a:prstGeom>
              <a:solidFill>
                <a:sysClr val="window" lastClr="FFFFFF">
                  <a:lumMod val="65000"/>
                </a:sysClr>
              </a:solidFill>
              <a:ln w="6350">
                <a:solidFill>
                  <a:sysClr val="window" lastClr="FFFFFF">
                    <a:lumMod val="75000"/>
                  </a:sysClr>
                </a:solidFill>
                <a:prstDash val="dash"/>
              </a:ln>
            </p:spPr>
            <p:style>
              <a:lnRef idx="1">
                <a:srgbClr val="BBC5D2"/>
              </a:lnRef>
              <a:fillRef idx="0">
                <a:srgbClr val="BBC5D2"/>
              </a:fillRef>
              <a:effectRef idx="0">
                <a:srgbClr val="BBC5D2"/>
              </a:effectRef>
              <a:fontRef idx="minor">
                <a:sysClr val="windowText" lastClr="000000"/>
              </a:fontRef>
            </p:style>
          </p:cxnSp>
        </p:grpSp>
      </p:grp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1109980" y="2064385"/>
            <a:ext cx="9951085" cy="34429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1类：测试正常进行，功能正常、界面正常、响应时间在20ms内，没有发现错误。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2类：能正确完成功能要求，但测试过程中出现一些不影响使用结果的错误，此类错误往往不需要进一步处理，可以忽略。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3类：能完成主要测试功能点，不能完成次要目标或是响应时间过长。比如不能正确处理小概率的特殊输入组合样本，此类问题需要解决但不影响系统整体的效率。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4类：不能完成测试，出现的错误将引发大量的后续事故，此种错误直接影响网站的使用，应尽快得到处理。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5299" y="194872"/>
            <a:ext cx="12496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测试计划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396230" y="1384935"/>
            <a:ext cx="3510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尺度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7" t="-340" r="62" b="59"/>
          <a:stretch>
            <a:fillRect/>
          </a:stretch>
        </p:blipFill>
        <p:spPr>
          <a:xfrm>
            <a:off x="6766560" y="0"/>
            <a:ext cx="5425440" cy="6880642"/>
          </a:xfrm>
          <a:prstGeom prst="rect">
            <a:avLst/>
          </a:prstGeom>
        </p:spPr>
      </p:pic>
      <p:grpSp>
        <p:nvGrpSpPr>
          <p:cNvPr id="35" name="组 34"/>
          <p:cNvGrpSpPr/>
          <p:nvPr/>
        </p:nvGrpSpPr>
        <p:grpSpPr>
          <a:xfrm>
            <a:off x="1469404" y="1840121"/>
            <a:ext cx="8009876" cy="3200400"/>
            <a:chOff x="2197241" y="1261998"/>
            <a:chExt cx="6889609" cy="2752790"/>
          </a:xfrm>
        </p:grpSpPr>
        <p:sp>
          <p:nvSpPr>
            <p:cNvPr id="36" name="圆角矩形 35"/>
            <p:cNvSpPr/>
            <p:nvPr/>
          </p:nvSpPr>
          <p:spPr>
            <a:xfrm>
              <a:off x="2197241" y="1261998"/>
              <a:ext cx="6889609" cy="2752790"/>
            </a:xfrm>
            <a:prstGeom prst="roundRect">
              <a:avLst>
                <a:gd name="adj" fmla="val 0"/>
              </a:avLst>
            </a:prstGeom>
            <a:solidFill>
              <a:srgbClr val="2F6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7" name="任意形状 36"/>
            <p:cNvSpPr/>
            <p:nvPr/>
          </p:nvSpPr>
          <p:spPr>
            <a:xfrm>
              <a:off x="2457450" y="1476309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8" name="任意形状 37"/>
            <p:cNvSpPr/>
            <p:nvPr/>
          </p:nvSpPr>
          <p:spPr>
            <a:xfrm flipH="1" flipV="1">
              <a:off x="7586662" y="3154654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352466" y="2705725"/>
            <a:ext cx="142621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05</a:t>
            </a:r>
            <a:endParaRPr kumimoji="1" lang="zh-CN" altLang="en-US" sz="88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224642" y="2918026"/>
            <a:ext cx="1960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参考资料</a:t>
            </a:r>
            <a:endParaRPr kumimoji="1" lang="zh-CN" altLang="en-US" sz="32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262742" y="3517307"/>
            <a:ext cx="458338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REFERENCE</a:t>
            </a:r>
          </a:p>
        </p:txBody>
      </p:sp>
      <p:cxnSp>
        <p:nvCxnSpPr>
          <p:cNvPr id="10" name="直线连接符 9"/>
          <p:cNvCxnSpPr/>
          <p:nvPr/>
        </p:nvCxnSpPr>
        <p:spPr>
          <a:xfrm>
            <a:off x="3854756" y="3146337"/>
            <a:ext cx="0" cy="5879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>
            <p:custDataLst>
              <p:tags r:id="rId2"/>
            </p:custDataLst>
          </p:nvPr>
        </p:nvSpPr>
        <p:spPr>
          <a:xfrm>
            <a:off x="6578600" y="0"/>
            <a:ext cx="3218689" cy="6858000"/>
          </a:xfrm>
          <a:prstGeom prst="parallelogram">
            <a:avLst>
              <a:gd name="adj" fmla="val 93597"/>
            </a:avLst>
          </a:prstGeom>
          <a:solidFill>
            <a:srgbClr val="BDC7D3">
              <a:alpha val="42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sp>
        <p:nvSpPr>
          <p:cNvPr id="12" name="平行四边形 11"/>
          <p:cNvSpPr/>
          <p:nvPr>
            <p:custDataLst>
              <p:tags r:id="rId3"/>
            </p:custDataLst>
          </p:nvPr>
        </p:nvSpPr>
        <p:spPr>
          <a:xfrm>
            <a:off x="7183372" y="0"/>
            <a:ext cx="4495800" cy="6858000"/>
          </a:xfrm>
          <a:prstGeom prst="parallelogram">
            <a:avLst>
              <a:gd name="adj" fmla="val 65395"/>
            </a:avLst>
          </a:prstGeom>
          <a:solidFill>
            <a:srgbClr val="BBC5D2">
              <a:alpha val="80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sp>
        <p:nvSpPr>
          <p:cNvPr id="13" name="任意多边形: 形状 12"/>
          <p:cNvSpPr/>
          <p:nvPr>
            <p:custDataLst>
              <p:tags r:id="rId4"/>
            </p:custDataLst>
          </p:nvPr>
        </p:nvSpPr>
        <p:spPr>
          <a:xfrm>
            <a:off x="1" y="1"/>
            <a:ext cx="1103575" cy="2417361"/>
          </a:xfrm>
          <a:custGeom>
            <a:avLst/>
            <a:gdLst>
              <a:gd name="connsiteX0" fmla="*/ 1015705 w 1103575"/>
              <a:gd name="connsiteY0" fmla="*/ 0 h 2417361"/>
              <a:gd name="connsiteX1" fmla="*/ 1103575 w 1103575"/>
              <a:gd name="connsiteY1" fmla="*/ 0 h 2417361"/>
              <a:gd name="connsiteX2" fmla="*/ 0 w 1103575"/>
              <a:gd name="connsiteY2" fmla="*/ 2417361 h 2417361"/>
              <a:gd name="connsiteX3" fmla="*/ 0 w 1103575"/>
              <a:gd name="connsiteY3" fmla="*/ 2224883 h 241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3575" h="2417361">
                <a:moveTo>
                  <a:pt x="1015705" y="0"/>
                </a:moveTo>
                <a:lnTo>
                  <a:pt x="1103575" y="0"/>
                </a:lnTo>
                <a:lnTo>
                  <a:pt x="0" y="2417361"/>
                </a:lnTo>
                <a:lnTo>
                  <a:pt x="0" y="2224883"/>
                </a:lnTo>
                <a:close/>
              </a:path>
            </a:pathLst>
          </a:custGeom>
          <a:solidFill>
            <a:srgbClr val="BBC5D2">
              <a:alpha val="80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5"/>
            </p:custDataLst>
          </p:nvPr>
        </p:nvGrpSpPr>
        <p:grpSpPr>
          <a:xfrm>
            <a:off x="334645" y="770890"/>
            <a:ext cx="11523345" cy="5655945"/>
            <a:chOff x="357022" y="2235683"/>
            <a:chExt cx="11523355" cy="4025140"/>
          </a:xfrm>
        </p:grpSpPr>
        <p:sp>
          <p:nvSpPr>
            <p:cNvPr id="3" name="矩形 2"/>
            <p:cNvSpPr/>
            <p:nvPr>
              <p:custDataLst>
                <p:tags r:id="rId7"/>
              </p:custDataLst>
            </p:nvPr>
          </p:nvSpPr>
          <p:spPr>
            <a:xfrm>
              <a:off x="383774" y="2260457"/>
              <a:ext cx="11462493" cy="3947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rgbClr val="BBC5D2">
                <a:shade val="50000"/>
              </a:srgbClr>
            </a:lnRef>
            <a:fillRef idx="1">
              <a:srgbClr val="BBC5D2"/>
            </a:fillRef>
            <a:effectRef idx="0">
              <a:srgbClr val="BBC5D2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>
                <a:solidFill>
                  <a:sysClr val="window" lastClr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5" name="任意多边形: 形状 4"/>
            <p:cNvSpPr/>
            <p:nvPr>
              <p:custDataLst>
                <p:tags r:id="rId8"/>
              </p:custDataLst>
            </p:nvPr>
          </p:nvSpPr>
          <p:spPr>
            <a:xfrm>
              <a:off x="357022" y="2235683"/>
              <a:ext cx="11523355" cy="654488"/>
            </a:xfrm>
            <a:custGeom>
              <a:avLst/>
              <a:gdLst>
                <a:gd name="connsiteX0" fmla="*/ 0 w 8575304"/>
                <a:gd name="connsiteY0" fmla="*/ 0 h 497113"/>
                <a:gd name="connsiteX1" fmla="*/ 8575304 w 8575304"/>
                <a:gd name="connsiteY1" fmla="*/ 0 h 497113"/>
                <a:gd name="connsiteX2" fmla="*/ 8575304 w 8575304"/>
                <a:gd name="connsiteY2" fmla="*/ 497113 h 497113"/>
                <a:gd name="connsiteX3" fmla="*/ 8505371 w 8575304"/>
                <a:gd name="connsiteY3" fmla="*/ 497113 h 497113"/>
                <a:gd name="connsiteX4" fmla="*/ 8505371 w 8575304"/>
                <a:gd name="connsiteY4" fmla="*/ 72983 h 497113"/>
                <a:gd name="connsiteX5" fmla="*/ 81177 w 8575304"/>
                <a:gd name="connsiteY5" fmla="*/ 72983 h 497113"/>
                <a:gd name="connsiteX6" fmla="*/ 81177 w 8575304"/>
                <a:gd name="connsiteY6" fmla="*/ 73656 h 497113"/>
                <a:gd name="connsiteX7" fmla="*/ 76555 w 8575304"/>
                <a:gd name="connsiteY7" fmla="*/ 73656 h 497113"/>
                <a:gd name="connsiteX8" fmla="*/ 76555 w 8575304"/>
                <a:gd name="connsiteY8" fmla="*/ 497113 h 497113"/>
                <a:gd name="connsiteX9" fmla="*/ 0 w 8575304"/>
                <a:gd name="connsiteY9" fmla="*/ 497113 h 49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5304" h="497113">
                  <a:moveTo>
                    <a:pt x="0" y="0"/>
                  </a:moveTo>
                  <a:lnTo>
                    <a:pt x="8575304" y="0"/>
                  </a:lnTo>
                  <a:lnTo>
                    <a:pt x="8575304" y="497113"/>
                  </a:lnTo>
                  <a:lnTo>
                    <a:pt x="8505371" y="497113"/>
                  </a:lnTo>
                  <a:lnTo>
                    <a:pt x="8505371" y="72983"/>
                  </a:lnTo>
                  <a:lnTo>
                    <a:pt x="81177" y="72983"/>
                  </a:lnTo>
                  <a:lnTo>
                    <a:pt x="81177" y="73656"/>
                  </a:lnTo>
                  <a:lnTo>
                    <a:pt x="76555" y="73656"/>
                  </a:lnTo>
                  <a:lnTo>
                    <a:pt x="76555" y="497113"/>
                  </a:lnTo>
                  <a:lnTo>
                    <a:pt x="0" y="49711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style>
            <a:lnRef idx="2">
              <a:srgbClr val="BBC5D2">
                <a:shade val="50000"/>
              </a:srgbClr>
            </a:lnRef>
            <a:fillRef idx="1">
              <a:srgbClr val="BBC5D2"/>
            </a:fillRef>
            <a:effectRef idx="0">
              <a:srgbClr val="BBC5D2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 dirty="0">
                <a:solidFill>
                  <a:sysClr val="window" lastClr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6" name="任意多边形: 形状 5"/>
            <p:cNvSpPr/>
            <p:nvPr>
              <p:custDataLst>
                <p:tags r:id="rId9"/>
              </p:custDataLst>
            </p:nvPr>
          </p:nvSpPr>
          <p:spPr>
            <a:xfrm flipV="1">
              <a:off x="357022" y="5606335"/>
              <a:ext cx="11523355" cy="654488"/>
            </a:xfrm>
            <a:custGeom>
              <a:avLst/>
              <a:gdLst>
                <a:gd name="connsiteX0" fmla="*/ 0 w 8575304"/>
                <a:gd name="connsiteY0" fmla="*/ 497113 h 497113"/>
                <a:gd name="connsiteX1" fmla="*/ 76555 w 8575304"/>
                <a:gd name="connsiteY1" fmla="*/ 497113 h 497113"/>
                <a:gd name="connsiteX2" fmla="*/ 76555 w 8575304"/>
                <a:gd name="connsiteY2" fmla="*/ 74415 h 497113"/>
                <a:gd name="connsiteX3" fmla="*/ 81177 w 8575304"/>
                <a:gd name="connsiteY3" fmla="*/ 74415 h 497113"/>
                <a:gd name="connsiteX4" fmla="*/ 81177 w 8575304"/>
                <a:gd name="connsiteY4" fmla="*/ 72983 h 497113"/>
                <a:gd name="connsiteX5" fmla="*/ 8505371 w 8575304"/>
                <a:gd name="connsiteY5" fmla="*/ 72983 h 497113"/>
                <a:gd name="connsiteX6" fmla="*/ 8505371 w 8575304"/>
                <a:gd name="connsiteY6" fmla="*/ 497113 h 497113"/>
                <a:gd name="connsiteX7" fmla="*/ 8575304 w 8575304"/>
                <a:gd name="connsiteY7" fmla="*/ 497113 h 497113"/>
                <a:gd name="connsiteX8" fmla="*/ 8575304 w 8575304"/>
                <a:gd name="connsiteY8" fmla="*/ 0 h 497113"/>
                <a:gd name="connsiteX9" fmla="*/ 0 w 8575304"/>
                <a:gd name="connsiteY9" fmla="*/ 0 h 49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5304" h="497113">
                  <a:moveTo>
                    <a:pt x="0" y="497113"/>
                  </a:moveTo>
                  <a:lnTo>
                    <a:pt x="76555" y="497113"/>
                  </a:lnTo>
                  <a:lnTo>
                    <a:pt x="76555" y="74415"/>
                  </a:lnTo>
                  <a:lnTo>
                    <a:pt x="81177" y="74415"/>
                  </a:lnTo>
                  <a:lnTo>
                    <a:pt x="81177" y="72983"/>
                  </a:lnTo>
                  <a:lnTo>
                    <a:pt x="8505371" y="72983"/>
                  </a:lnTo>
                  <a:lnTo>
                    <a:pt x="8505371" y="497113"/>
                  </a:lnTo>
                  <a:lnTo>
                    <a:pt x="8575304" y="497113"/>
                  </a:lnTo>
                  <a:lnTo>
                    <a:pt x="85753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style>
            <a:lnRef idx="2">
              <a:srgbClr val="BBC5D2">
                <a:shade val="50000"/>
              </a:srgbClr>
            </a:lnRef>
            <a:fillRef idx="1">
              <a:srgbClr val="BBC5D2"/>
            </a:fillRef>
            <a:effectRef idx="0">
              <a:srgbClr val="BBC5D2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 dirty="0">
                <a:solidFill>
                  <a:sysClr val="window" lastClr="FFFFFF"/>
                </a:solidFill>
                <a:latin typeface="微软雅黑" panose="020B0503020204020204" charset="-122"/>
              </a:endParaRPr>
            </a:p>
          </p:txBody>
        </p:sp>
        <p:grpSp>
          <p:nvGrpSpPr>
            <p:cNvPr id="16" name="组合 15"/>
            <p:cNvGrpSpPr/>
            <p:nvPr>
              <p:custDataLst>
                <p:tags r:id="rId10"/>
              </p:custDataLst>
            </p:nvPr>
          </p:nvGrpSpPr>
          <p:grpSpPr>
            <a:xfrm>
              <a:off x="395520" y="2595470"/>
              <a:ext cx="11425224" cy="3277861"/>
              <a:chOff x="305985" y="1705916"/>
              <a:chExt cx="11425224" cy="4266806"/>
            </a:xfrm>
          </p:grpSpPr>
          <p:cxnSp>
            <p:nvCxnSpPr>
              <p:cNvPr id="7" name="直接连接符 6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305985" y="1705916"/>
                <a:ext cx="0" cy="4266806"/>
              </a:xfrm>
              <a:prstGeom prst="line">
                <a:avLst/>
              </a:prstGeom>
              <a:solidFill>
                <a:sysClr val="window" lastClr="FFFFFF">
                  <a:lumMod val="65000"/>
                </a:sysClr>
              </a:solidFill>
              <a:ln w="6350">
                <a:solidFill>
                  <a:sysClr val="window" lastClr="FFFFFF">
                    <a:lumMod val="75000"/>
                  </a:sysClr>
                </a:solidFill>
                <a:prstDash val="dash"/>
              </a:ln>
            </p:spPr>
            <p:style>
              <a:lnRef idx="1">
                <a:srgbClr val="BBC5D2"/>
              </a:lnRef>
              <a:fillRef idx="0">
                <a:srgbClr val="BBC5D2"/>
              </a:fillRef>
              <a:effectRef idx="0">
                <a:srgbClr val="BBC5D2"/>
              </a:effectRef>
              <a:fontRef idx="minor">
                <a:sysClr val="windowText" lastClr="000000"/>
              </a:fontRef>
            </p:style>
          </p:cxnSp>
          <p:cxnSp>
            <p:nvCxnSpPr>
              <p:cNvPr id="8" name="直接连接符 7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11731209" y="1705916"/>
                <a:ext cx="0" cy="4266806"/>
              </a:xfrm>
              <a:prstGeom prst="line">
                <a:avLst/>
              </a:prstGeom>
              <a:solidFill>
                <a:sysClr val="window" lastClr="FFFFFF">
                  <a:lumMod val="65000"/>
                </a:sysClr>
              </a:solidFill>
              <a:ln w="6350">
                <a:solidFill>
                  <a:sysClr val="window" lastClr="FFFFFF">
                    <a:lumMod val="75000"/>
                  </a:sysClr>
                </a:solidFill>
                <a:prstDash val="dash"/>
              </a:ln>
            </p:spPr>
            <p:style>
              <a:lnRef idx="1">
                <a:srgbClr val="BBC5D2"/>
              </a:lnRef>
              <a:fillRef idx="0">
                <a:srgbClr val="BBC5D2"/>
              </a:fillRef>
              <a:effectRef idx="0">
                <a:srgbClr val="BBC5D2"/>
              </a:effectRef>
              <a:fontRef idx="minor">
                <a:sysClr val="windowText" lastClr="000000"/>
              </a:fontRef>
            </p:style>
          </p:cxnSp>
        </p:grpSp>
      </p:grp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1109980" y="1514475"/>
            <a:ext cx="9951085" cy="34429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张海藩，牟永敏 《软件工程导论（第六版）》</a:t>
            </a:r>
            <a:r>
              <a:rPr lang="en-US" altLang="zh-CN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	</a:t>
            </a: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 清华大学出版社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GB/T 8567——2006</a:t>
            </a:r>
            <a:r>
              <a:rPr lang="en-US" altLang="zh-CN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	http://www.sac.gov.cn/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ISO/IEC JTC1/SC7 N2106 1999/04/15</a:t>
            </a:r>
            <a:r>
              <a:rPr lang="en-US" altLang="zh-CN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	</a:t>
            </a: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《软件工程——用户文档过程》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《软件工程——总体设计报告》</a:t>
            </a:r>
            <a:r>
              <a:rPr lang="en-US" altLang="zh-CN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	</a:t>
            </a: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百度文库，2012.04.17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《概要设计说明书(GB8567——88)》</a:t>
            </a:r>
            <a:r>
              <a:rPr lang="en-US" altLang="zh-CN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		</a:t>
            </a: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百度文库，2013.09.22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《十二因缘图书互借馆项目计划书》</a:t>
            </a:r>
            <a:r>
              <a:rPr lang="en-US" altLang="zh-CN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             </a:t>
            </a: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本小组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《十二因缘图书互借馆需求说明书》</a:t>
            </a:r>
            <a:r>
              <a:rPr lang="en-US" altLang="zh-CN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             </a:t>
            </a: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本小组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7" t="-340" r="62" b="59"/>
          <a:stretch>
            <a:fillRect/>
          </a:stretch>
        </p:blipFill>
        <p:spPr>
          <a:xfrm>
            <a:off x="6766560" y="0"/>
            <a:ext cx="5425440" cy="6880642"/>
          </a:xfrm>
          <a:prstGeom prst="rect">
            <a:avLst/>
          </a:prstGeom>
        </p:spPr>
      </p:pic>
      <p:grpSp>
        <p:nvGrpSpPr>
          <p:cNvPr id="35" name="组 34"/>
          <p:cNvGrpSpPr/>
          <p:nvPr/>
        </p:nvGrpSpPr>
        <p:grpSpPr>
          <a:xfrm>
            <a:off x="1469404" y="1840121"/>
            <a:ext cx="8009876" cy="3200400"/>
            <a:chOff x="2197241" y="1261998"/>
            <a:chExt cx="6889609" cy="2752790"/>
          </a:xfrm>
        </p:grpSpPr>
        <p:sp>
          <p:nvSpPr>
            <p:cNvPr id="36" name="圆角矩形 35"/>
            <p:cNvSpPr/>
            <p:nvPr/>
          </p:nvSpPr>
          <p:spPr>
            <a:xfrm>
              <a:off x="2197241" y="1261998"/>
              <a:ext cx="6889609" cy="2752790"/>
            </a:xfrm>
            <a:prstGeom prst="roundRect">
              <a:avLst>
                <a:gd name="adj" fmla="val 0"/>
              </a:avLst>
            </a:prstGeom>
            <a:solidFill>
              <a:srgbClr val="2F6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7" name="任意形状 36"/>
            <p:cNvSpPr/>
            <p:nvPr/>
          </p:nvSpPr>
          <p:spPr>
            <a:xfrm>
              <a:off x="2457450" y="1476309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8" name="任意形状 37"/>
            <p:cNvSpPr/>
            <p:nvPr/>
          </p:nvSpPr>
          <p:spPr>
            <a:xfrm flipH="1" flipV="1">
              <a:off x="7586662" y="3154654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352466" y="2705725"/>
            <a:ext cx="142621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06</a:t>
            </a:r>
            <a:endParaRPr kumimoji="1" lang="zh-CN" altLang="en-US" sz="88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224642" y="2918026"/>
            <a:ext cx="1960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本周分工</a:t>
            </a:r>
          </a:p>
        </p:txBody>
      </p:sp>
      <p:sp>
        <p:nvSpPr>
          <p:cNvPr id="42" name="矩形 41"/>
          <p:cNvSpPr/>
          <p:nvPr/>
        </p:nvSpPr>
        <p:spPr>
          <a:xfrm>
            <a:off x="4262742" y="3517307"/>
            <a:ext cx="458338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DIVISION OF WORK IN THIS WEEK</a:t>
            </a:r>
          </a:p>
        </p:txBody>
      </p:sp>
      <p:cxnSp>
        <p:nvCxnSpPr>
          <p:cNvPr id="10" name="直线连接符 9"/>
          <p:cNvCxnSpPr/>
          <p:nvPr/>
        </p:nvCxnSpPr>
        <p:spPr>
          <a:xfrm>
            <a:off x="3854756" y="3146337"/>
            <a:ext cx="0" cy="5879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12496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本周分工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279214" y="4836327"/>
            <a:ext cx="906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汪芷汀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62304" y="5174881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项目管理，项目甘特图更新、方案制定，界面详细设计与细化</a:t>
            </a:r>
            <a:endParaRPr kumimoji="1"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用户管理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PDL</a:t>
            </a:r>
            <a:endParaRPr kumimoji="1"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88</a:t>
            </a:r>
            <a:endParaRPr kumimoji="1"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69511" y="4837597"/>
            <a:ext cx="906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黄雨昊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173764" y="5173611"/>
            <a:ext cx="1832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会议纪要</a:t>
            </a:r>
            <a:r>
              <a:rPr kumimoji="1" 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借还模块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PDL</a:t>
            </a:r>
            <a:endParaRPr kumimoji="1" 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87</a:t>
            </a:r>
            <a:endParaRPr kumimoji="1"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59230" y="4836327"/>
            <a:ext cx="906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陈逸昊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595081" y="5174881"/>
            <a:ext cx="3836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翻转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ppt</a:t>
            </a:r>
            <a:r>
              <a:rPr kumimoji="1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，，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邮箱确认与信用点管理</a:t>
            </a:r>
            <a:r>
              <a:rPr kumimoji="1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PDL设计</a:t>
            </a:r>
            <a:r>
              <a:rPr kumimoji="1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89</a:t>
            </a:r>
            <a:endParaRPr kumimoji="1"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1539240" y="1811020"/>
            <a:ext cx="2397125" cy="2382520"/>
          </a:xfrm>
          <a:prstGeom prst="ellipse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79650" y="2578100"/>
            <a:ext cx="9169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</a:rPr>
              <a:t>汪</a:t>
            </a:r>
          </a:p>
        </p:txBody>
      </p:sp>
      <p:sp>
        <p:nvSpPr>
          <p:cNvPr id="7" name="椭圆 6"/>
          <p:cNvSpPr/>
          <p:nvPr/>
        </p:nvSpPr>
        <p:spPr>
          <a:xfrm>
            <a:off x="4924425" y="1811020"/>
            <a:ext cx="2397125" cy="2414270"/>
          </a:xfrm>
          <a:prstGeom prst="ellipse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85155" y="2603500"/>
            <a:ext cx="9169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</a:rPr>
              <a:t>黄</a:t>
            </a:r>
          </a:p>
        </p:txBody>
      </p:sp>
      <p:sp>
        <p:nvSpPr>
          <p:cNvPr id="19" name="椭圆 18"/>
          <p:cNvSpPr/>
          <p:nvPr/>
        </p:nvSpPr>
        <p:spPr>
          <a:xfrm>
            <a:off x="8309610" y="1820545"/>
            <a:ext cx="2397125" cy="2405380"/>
          </a:xfrm>
          <a:prstGeom prst="ellipse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050655" y="2578100"/>
            <a:ext cx="9169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</a:rPr>
              <a:t>陈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" t="12614" r="62" b="31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2197241" y="1261998"/>
            <a:ext cx="7797518" cy="4334005"/>
          </a:xfrm>
          <a:prstGeom prst="roundRect">
            <a:avLst>
              <a:gd name="adj" fmla="val 0"/>
            </a:avLst>
          </a:prstGeom>
          <a:solidFill>
            <a:srgbClr val="2F6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/>
        </p:nvSpPr>
        <p:spPr>
          <a:xfrm>
            <a:off x="2457450" y="1476309"/>
            <a:ext cx="1285875" cy="671513"/>
          </a:xfrm>
          <a:custGeom>
            <a:avLst/>
            <a:gdLst>
              <a:gd name="connsiteX0" fmla="*/ 942975 w 942975"/>
              <a:gd name="connsiteY0" fmla="*/ 0 h 557213"/>
              <a:gd name="connsiteX1" fmla="*/ 0 w 942975"/>
              <a:gd name="connsiteY1" fmla="*/ 0 h 557213"/>
              <a:gd name="connsiteX2" fmla="*/ 0 w 942975"/>
              <a:gd name="connsiteY2" fmla="*/ 557213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975" h="557213">
                <a:moveTo>
                  <a:pt x="942975" y="0"/>
                </a:moveTo>
                <a:lnTo>
                  <a:pt x="0" y="0"/>
                </a:lnTo>
                <a:lnTo>
                  <a:pt x="0" y="55721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任意形状 8"/>
          <p:cNvSpPr/>
          <p:nvPr/>
        </p:nvSpPr>
        <p:spPr>
          <a:xfrm flipH="1" flipV="1">
            <a:off x="8396287" y="4667250"/>
            <a:ext cx="1285875" cy="671513"/>
          </a:xfrm>
          <a:custGeom>
            <a:avLst/>
            <a:gdLst>
              <a:gd name="connsiteX0" fmla="*/ 942975 w 942975"/>
              <a:gd name="connsiteY0" fmla="*/ 0 h 557213"/>
              <a:gd name="connsiteX1" fmla="*/ 0 w 942975"/>
              <a:gd name="connsiteY1" fmla="*/ 0 h 557213"/>
              <a:gd name="connsiteX2" fmla="*/ 0 w 942975"/>
              <a:gd name="connsiteY2" fmla="*/ 557213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975" h="557213">
                <a:moveTo>
                  <a:pt x="942975" y="0"/>
                </a:moveTo>
                <a:lnTo>
                  <a:pt x="0" y="0"/>
                </a:lnTo>
                <a:lnTo>
                  <a:pt x="0" y="55721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57450" y="2571750"/>
            <a:ext cx="342900" cy="1928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100198" y="3018790"/>
            <a:ext cx="3992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72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感谢观看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307027" y="2571729"/>
            <a:ext cx="574108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THANKS FOR WATCHING</a:t>
            </a:r>
            <a:endParaRPr kumimoji="1"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0730" y="4217670"/>
            <a:ext cx="57264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敬请老师批评指正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>
            <p:custDataLst>
              <p:tags r:id="rId2"/>
            </p:custDataLst>
          </p:nvPr>
        </p:nvSpPr>
        <p:spPr>
          <a:xfrm>
            <a:off x="6578600" y="0"/>
            <a:ext cx="3218689" cy="6858000"/>
          </a:xfrm>
          <a:prstGeom prst="parallelogram">
            <a:avLst>
              <a:gd name="adj" fmla="val 93597"/>
            </a:avLst>
          </a:prstGeom>
          <a:solidFill>
            <a:srgbClr val="BDC7D3">
              <a:alpha val="42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sp>
        <p:nvSpPr>
          <p:cNvPr id="12" name="平行四边形 11"/>
          <p:cNvSpPr/>
          <p:nvPr>
            <p:custDataLst>
              <p:tags r:id="rId3"/>
            </p:custDataLst>
          </p:nvPr>
        </p:nvSpPr>
        <p:spPr>
          <a:xfrm>
            <a:off x="7183372" y="0"/>
            <a:ext cx="4495800" cy="6858000"/>
          </a:xfrm>
          <a:prstGeom prst="parallelogram">
            <a:avLst>
              <a:gd name="adj" fmla="val 65395"/>
            </a:avLst>
          </a:prstGeom>
          <a:solidFill>
            <a:srgbClr val="BBC5D2">
              <a:alpha val="80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sp>
        <p:nvSpPr>
          <p:cNvPr id="13" name="任意多边形: 形状 12"/>
          <p:cNvSpPr/>
          <p:nvPr>
            <p:custDataLst>
              <p:tags r:id="rId4"/>
            </p:custDataLst>
          </p:nvPr>
        </p:nvSpPr>
        <p:spPr>
          <a:xfrm>
            <a:off x="1" y="1"/>
            <a:ext cx="1103575" cy="2417361"/>
          </a:xfrm>
          <a:custGeom>
            <a:avLst/>
            <a:gdLst>
              <a:gd name="connsiteX0" fmla="*/ 1015705 w 1103575"/>
              <a:gd name="connsiteY0" fmla="*/ 0 h 2417361"/>
              <a:gd name="connsiteX1" fmla="*/ 1103575 w 1103575"/>
              <a:gd name="connsiteY1" fmla="*/ 0 h 2417361"/>
              <a:gd name="connsiteX2" fmla="*/ 0 w 1103575"/>
              <a:gd name="connsiteY2" fmla="*/ 2417361 h 2417361"/>
              <a:gd name="connsiteX3" fmla="*/ 0 w 1103575"/>
              <a:gd name="connsiteY3" fmla="*/ 2224883 h 241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3575" h="2417361">
                <a:moveTo>
                  <a:pt x="1015705" y="0"/>
                </a:moveTo>
                <a:lnTo>
                  <a:pt x="1103575" y="0"/>
                </a:lnTo>
                <a:lnTo>
                  <a:pt x="0" y="2417361"/>
                </a:lnTo>
                <a:lnTo>
                  <a:pt x="0" y="2224883"/>
                </a:lnTo>
                <a:close/>
              </a:path>
            </a:pathLst>
          </a:custGeom>
          <a:solidFill>
            <a:srgbClr val="BBC5D2">
              <a:alpha val="80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5"/>
            </p:custDataLst>
          </p:nvPr>
        </p:nvGrpSpPr>
        <p:grpSpPr>
          <a:xfrm>
            <a:off x="357022" y="1968616"/>
            <a:ext cx="11523355" cy="4458405"/>
            <a:chOff x="357022" y="2235683"/>
            <a:chExt cx="11523355" cy="4025140"/>
          </a:xfrm>
        </p:grpSpPr>
        <p:sp>
          <p:nvSpPr>
            <p:cNvPr id="3" name="矩形 2"/>
            <p:cNvSpPr/>
            <p:nvPr>
              <p:custDataLst>
                <p:tags r:id="rId9"/>
              </p:custDataLst>
            </p:nvPr>
          </p:nvSpPr>
          <p:spPr>
            <a:xfrm>
              <a:off x="383774" y="2260457"/>
              <a:ext cx="11462493" cy="3947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rgbClr val="BBC5D2">
                <a:shade val="50000"/>
              </a:srgbClr>
            </a:lnRef>
            <a:fillRef idx="1">
              <a:srgbClr val="BBC5D2"/>
            </a:fillRef>
            <a:effectRef idx="0">
              <a:srgbClr val="BBC5D2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>
                <a:solidFill>
                  <a:sysClr val="window" lastClr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5" name="任意多边形: 形状 4"/>
            <p:cNvSpPr/>
            <p:nvPr>
              <p:custDataLst>
                <p:tags r:id="rId10"/>
              </p:custDataLst>
            </p:nvPr>
          </p:nvSpPr>
          <p:spPr>
            <a:xfrm>
              <a:off x="357022" y="2235683"/>
              <a:ext cx="11523355" cy="654488"/>
            </a:xfrm>
            <a:custGeom>
              <a:avLst/>
              <a:gdLst>
                <a:gd name="connsiteX0" fmla="*/ 0 w 8575304"/>
                <a:gd name="connsiteY0" fmla="*/ 0 h 497113"/>
                <a:gd name="connsiteX1" fmla="*/ 8575304 w 8575304"/>
                <a:gd name="connsiteY1" fmla="*/ 0 h 497113"/>
                <a:gd name="connsiteX2" fmla="*/ 8575304 w 8575304"/>
                <a:gd name="connsiteY2" fmla="*/ 497113 h 497113"/>
                <a:gd name="connsiteX3" fmla="*/ 8505371 w 8575304"/>
                <a:gd name="connsiteY3" fmla="*/ 497113 h 497113"/>
                <a:gd name="connsiteX4" fmla="*/ 8505371 w 8575304"/>
                <a:gd name="connsiteY4" fmla="*/ 72983 h 497113"/>
                <a:gd name="connsiteX5" fmla="*/ 81177 w 8575304"/>
                <a:gd name="connsiteY5" fmla="*/ 72983 h 497113"/>
                <a:gd name="connsiteX6" fmla="*/ 81177 w 8575304"/>
                <a:gd name="connsiteY6" fmla="*/ 73656 h 497113"/>
                <a:gd name="connsiteX7" fmla="*/ 76555 w 8575304"/>
                <a:gd name="connsiteY7" fmla="*/ 73656 h 497113"/>
                <a:gd name="connsiteX8" fmla="*/ 76555 w 8575304"/>
                <a:gd name="connsiteY8" fmla="*/ 497113 h 497113"/>
                <a:gd name="connsiteX9" fmla="*/ 0 w 8575304"/>
                <a:gd name="connsiteY9" fmla="*/ 497113 h 49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5304" h="497113">
                  <a:moveTo>
                    <a:pt x="0" y="0"/>
                  </a:moveTo>
                  <a:lnTo>
                    <a:pt x="8575304" y="0"/>
                  </a:lnTo>
                  <a:lnTo>
                    <a:pt x="8575304" y="497113"/>
                  </a:lnTo>
                  <a:lnTo>
                    <a:pt x="8505371" y="497113"/>
                  </a:lnTo>
                  <a:lnTo>
                    <a:pt x="8505371" y="72983"/>
                  </a:lnTo>
                  <a:lnTo>
                    <a:pt x="81177" y="72983"/>
                  </a:lnTo>
                  <a:lnTo>
                    <a:pt x="81177" y="73656"/>
                  </a:lnTo>
                  <a:lnTo>
                    <a:pt x="76555" y="73656"/>
                  </a:lnTo>
                  <a:lnTo>
                    <a:pt x="76555" y="497113"/>
                  </a:lnTo>
                  <a:lnTo>
                    <a:pt x="0" y="49711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style>
            <a:lnRef idx="2">
              <a:srgbClr val="BBC5D2">
                <a:shade val="50000"/>
              </a:srgbClr>
            </a:lnRef>
            <a:fillRef idx="1">
              <a:srgbClr val="BBC5D2"/>
            </a:fillRef>
            <a:effectRef idx="0">
              <a:srgbClr val="BBC5D2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 dirty="0">
                <a:solidFill>
                  <a:sysClr val="window" lastClr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6" name="任意多边形: 形状 5"/>
            <p:cNvSpPr/>
            <p:nvPr>
              <p:custDataLst>
                <p:tags r:id="rId11"/>
              </p:custDataLst>
            </p:nvPr>
          </p:nvSpPr>
          <p:spPr>
            <a:xfrm flipV="1">
              <a:off x="357022" y="5606335"/>
              <a:ext cx="11523355" cy="654488"/>
            </a:xfrm>
            <a:custGeom>
              <a:avLst/>
              <a:gdLst>
                <a:gd name="connsiteX0" fmla="*/ 0 w 8575304"/>
                <a:gd name="connsiteY0" fmla="*/ 497113 h 497113"/>
                <a:gd name="connsiteX1" fmla="*/ 76555 w 8575304"/>
                <a:gd name="connsiteY1" fmla="*/ 497113 h 497113"/>
                <a:gd name="connsiteX2" fmla="*/ 76555 w 8575304"/>
                <a:gd name="connsiteY2" fmla="*/ 74415 h 497113"/>
                <a:gd name="connsiteX3" fmla="*/ 81177 w 8575304"/>
                <a:gd name="connsiteY3" fmla="*/ 74415 h 497113"/>
                <a:gd name="connsiteX4" fmla="*/ 81177 w 8575304"/>
                <a:gd name="connsiteY4" fmla="*/ 72983 h 497113"/>
                <a:gd name="connsiteX5" fmla="*/ 8505371 w 8575304"/>
                <a:gd name="connsiteY5" fmla="*/ 72983 h 497113"/>
                <a:gd name="connsiteX6" fmla="*/ 8505371 w 8575304"/>
                <a:gd name="connsiteY6" fmla="*/ 497113 h 497113"/>
                <a:gd name="connsiteX7" fmla="*/ 8575304 w 8575304"/>
                <a:gd name="connsiteY7" fmla="*/ 497113 h 497113"/>
                <a:gd name="connsiteX8" fmla="*/ 8575304 w 8575304"/>
                <a:gd name="connsiteY8" fmla="*/ 0 h 497113"/>
                <a:gd name="connsiteX9" fmla="*/ 0 w 8575304"/>
                <a:gd name="connsiteY9" fmla="*/ 0 h 49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5304" h="497113">
                  <a:moveTo>
                    <a:pt x="0" y="497113"/>
                  </a:moveTo>
                  <a:lnTo>
                    <a:pt x="76555" y="497113"/>
                  </a:lnTo>
                  <a:lnTo>
                    <a:pt x="76555" y="74415"/>
                  </a:lnTo>
                  <a:lnTo>
                    <a:pt x="81177" y="74415"/>
                  </a:lnTo>
                  <a:lnTo>
                    <a:pt x="81177" y="72983"/>
                  </a:lnTo>
                  <a:lnTo>
                    <a:pt x="8505371" y="72983"/>
                  </a:lnTo>
                  <a:lnTo>
                    <a:pt x="8505371" y="497113"/>
                  </a:lnTo>
                  <a:lnTo>
                    <a:pt x="8575304" y="497113"/>
                  </a:lnTo>
                  <a:lnTo>
                    <a:pt x="85753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style>
            <a:lnRef idx="2">
              <a:srgbClr val="BBC5D2">
                <a:shade val="50000"/>
              </a:srgbClr>
            </a:lnRef>
            <a:fillRef idx="1">
              <a:srgbClr val="BBC5D2"/>
            </a:fillRef>
            <a:effectRef idx="0">
              <a:srgbClr val="BBC5D2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 dirty="0">
                <a:solidFill>
                  <a:sysClr val="window" lastClr="FFFFFF"/>
                </a:solidFill>
                <a:latin typeface="微软雅黑" panose="020B0503020204020204" charset="-122"/>
              </a:endParaRPr>
            </a:p>
          </p:txBody>
        </p:sp>
        <p:grpSp>
          <p:nvGrpSpPr>
            <p:cNvPr id="16" name="组合 15"/>
            <p:cNvGrpSpPr/>
            <p:nvPr>
              <p:custDataLst>
                <p:tags r:id="rId12"/>
              </p:custDataLst>
            </p:nvPr>
          </p:nvGrpSpPr>
          <p:grpSpPr>
            <a:xfrm>
              <a:off x="395520" y="2595470"/>
              <a:ext cx="11425224" cy="3277861"/>
              <a:chOff x="305985" y="1705916"/>
              <a:chExt cx="11425224" cy="4266806"/>
            </a:xfrm>
          </p:grpSpPr>
          <p:cxnSp>
            <p:nvCxnSpPr>
              <p:cNvPr id="7" name="直接连接符 6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305985" y="1705916"/>
                <a:ext cx="0" cy="4266806"/>
              </a:xfrm>
              <a:prstGeom prst="line">
                <a:avLst/>
              </a:prstGeom>
              <a:solidFill>
                <a:sysClr val="window" lastClr="FFFFFF">
                  <a:lumMod val="65000"/>
                </a:sysClr>
              </a:solidFill>
              <a:ln w="6350">
                <a:solidFill>
                  <a:sysClr val="window" lastClr="FFFFFF">
                    <a:lumMod val="75000"/>
                  </a:sysClr>
                </a:solidFill>
                <a:prstDash val="dash"/>
              </a:ln>
            </p:spPr>
            <p:style>
              <a:lnRef idx="1">
                <a:srgbClr val="BBC5D2"/>
              </a:lnRef>
              <a:fillRef idx="0">
                <a:srgbClr val="BBC5D2"/>
              </a:fillRef>
              <a:effectRef idx="0">
                <a:srgbClr val="BBC5D2"/>
              </a:effectRef>
              <a:fontRef idx="minor">
                <a:sysClr val="windowText" lastClr="000000"/>
              </a:fontRef>
            </p:style>
          </p:cxnSp>
          <p:cxnSp>
            <p:nvCxnSpPr>
              <p:cNvPr id="8" name="直接连接符 7"/>
              <p:cNvCxnSpPr/>
              <p:nvPr>
                <p:custDataLst>
                  <p:tags r:id="rId14"/>
                </p:custDataLst>
              </p:nvPr>
            </p:nvCxnSpPr>
            <p:spPr>
              <a:xfrm>
                <a:off x="11731209" y="1705916"/>
                <a:ext cx="0" cy="4266806"/>
              </a:xfrm>
              <a:prstGeom prst="line">
                <a:avLst/>
              </a:prstGeom>
              <a:solidFill>
                <a:sysClr val="window" lastClr="FFFFFF">
                  <a:lumMod val="65000"/>
                </a:sysClr>
              </a:solidFill>
              <a:ln w="6350">
                <a:solidFill>
                  <a:sysClr val="window" lastClr="FFFFFF">
                    <a:lumMod val="75000"/>
                  </a:sysClr>
                </a:solidFill>
                <a:prstDash val="dash"/>
              </a:ln>
            </p:spPr>
            <p:style>
              <a:lnRef idx="1">
                <a:srgbClr val="BBC5D2"/>
              </a:lnRef>
              <a:fillRef idx="0">
                <a:srgbClr val="BBC5D2"/>
              </a:fillRef>
              <a:effectRef idx="0">
                <a:srgbClr val="BBC5D2"/>
              </a:effectRef>
              <a:fontRef idx="minor">
                <a:sysClr val="windowText" lastClr="000000"/>
              </a:fontRef>
            </p:style>
          </p:cxnSp>
        </p:grpSp>
      </p:grp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092200" y="738505"/>
            <a:ext cx="10008235" cy="73914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r>
              <a:rPr lang="zh-CN" altLang="en-US"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功能需求概述</a:t>
            </a:r>
          </a:p>
          <a:p>
            <a:endParaRPr lang="zh-CN" altLang="en-US" sz="3500" b="1" spc="300" dirty="0">
              <a:solidFill>
                <a:sysClr val="windowText" lastClr="000000">
                  <a:lumMod val="85000"/>
                  <a:lumOff val="15000"/>
                </a:sys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6470918" y="2297149"/>
            <a:ext cx="4629187" cy="34432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错误引导、帮助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管理员账号登录及管理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用户信息管理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书籍信息管理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网站维护功能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审核功能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用户通信功能</a:t>
            </a: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1117930" y="2366999"/>
            <a:ext cx="4629187" cy="34432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注册、登录及账号管理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分享、上架书籍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撤销、下架书籍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查询书籍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借阅书籍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归还书籍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确认归还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接连接符 19"/>
          <p:cNvCxnSpPr/>
          <p:nvPr/>
        </p:nvCxnSpPr>
        <p:spPr bwMode="auto">
          <a:xfrm>
            <a:off x="1685029" y="3568520"/>
            <a:ext cx="532376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文本框 6"/>
          <p:cNvSpPr txBox="1"/>
          <p:nvPr/>
        </p:nvSpPr>
        <p:spPr>
          <a:xfrm>
            <a:off x="1955962" y="2332586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用户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05399" y="3901374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开发者</a:t>
            </a:r>
          </a:p>
        </p:txBody>
      </p:sp>
      <p:grpSp>
        <p:nvGrpSpPr>
          <p:cNvPr id="9" name="组合 20"/>
          <p:cNvGrpSpPr/>
          <p:nvPr/>
        </p:nvGrpSpPr>
        <p:grpSpPr>
          <a:xfrm>
            <a:off x="1684394" y="3948956"/>
            <a:ext cx="320370" cy="320371"/>
            <a:chOff x="1820779" y="1138991"/>
            <a:chExt cx="625642" cy="625643"/>
          </a:xfrm>
          <a:solidFill>
            <a:schemeClr val="bg2">
              <a:lumMod val="10000"/>
            </a:schemeClr>
          </a:solidFill>
        </p:grpSpPr>
        <p:sp>
          <p:nvSpPr>
            <p:cNvPr id="10" name="直角三角形 9"/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solidFill>
              <a:srgbClr val="00A4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23"/>
          <p:cNvGrpSpPr/>
          <p:nvPr/>
        </p:nvGrpSpPr>
        <p:grpSpPr>
          <a:xfrm>
            <a:off x="1635591" y="2331057"/>
            <a:ext cx="320370" cy="320371"/>
            <a:chOff x="1820779" y="1138991"/>
            <a:chExt cx="625642" cy="625643"/>
          </a:xfrm>
          <a:solidFill>
            <a:schemeClr val="bg2">
              <a:lumMod val="10000"/>
            </a:schemeClr>
          </a:solidFill>
        </p:grpSpPr>
        <p:sp>
          <p:nvSpPr>
            <p:cNvPr id="15" name="直角三角形 14"/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solidFill>
              <a:srgbClr val="00A4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直角三角形 15"/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556398" y="2956660"/>
            <a:ext cx="3385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由于本网站仅需要提供常规的浏览器即可使用，在此不特别标注需要的硬件环境</a:t>
            </a:r>
          </a:p>
        </p:txBody>
      </p:sp>
      <p:grpSp>
        <p:nvGrpSpPr>
          <p:cNvPr id="19" name="组 18"/>
          <p:cNvGrpSpPr/>
          <p:nvPr/>
        </p:nvGrpSpPr>
        <p:grpSpPr>
          <a:xfrm>
            <a:off x="6096000" y="1610302"/>
            <a:ext cx="4902466" cy="4370997"/>
            <a:chOff x="6308478" y="1744117"/>
            <a:chExt cx="4902466" cy="4370997"/>
          </a:xfrm>
        </p:grpSpPr>
        <p:grpSp>
          <p:nvGrpSpPr>
            <p:cNvPr id="20" name="组合 12"/>
            <p:cNvGrpSpPr/>
            <p:nvPr/>
          </p:nvGrpSpPr>
          <p:grpSpPr>
            <a:xfrm>
              <a:off x="6308478" y="1744117"/>
              <a:ext cx="4691247" cy="4370997"/>
              <a:chOff x="5692140" y="875665"/>
              <a:chExt cx="5506720" cy="5130800"/>
            </a:xfrm>
          </p:grpSpPr>
          <p:sp>
            <p:nvSpPr>
              <p:cNvPr id="26" name="Rectangle 22"/>
              <p:cNvSpPr>
                <a:spLocks noChangeArrowheads="1"/>
              </p:cNvSpPr>
              <p:nvPr/>
            </p:nvSpPr>
            <p:spPr bwMode="auto">
              <a:xfrm>
                <a:off x="5694045" y="4158615"/>
                <a:ext cx="2986405" cy="184785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27" name="Rectangle 23"/>
              <p:cNvSpPr>
                <a:spLocks noChangeArrowheads="1"/>
              </p:cNvSpPr>
              <p:nvPr/>
            </p:nvSpPr>
            <p:spPr bwMode="auto">
              <a:xfrm>
                <a:off x="8756650" y="875665"/>
                <a:ext cx="2442210" cy="186626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endParaRPr>
              </a:p>
            </p:txBody>
          </p:sp>
          <p:sp>
            <p:nvSpPr>
              <p:cNvPr id="28" name="Rectangle 22"/>
              <p:cNvSpPr>
                <a:spLocks noChangeArrowheads="1"/>
              </p:cNvSpPr>
              <p:nvPr/>
            </p:nvSpPr>
            <p:spPr bwMode="auto">
              <a:xfrm>
                <a:off x="5692140" y="875665"/>
                <a:ext cx="2988310" cy="3208020"/>
              </a:xfrm>
              <a:prstGeom prst="rect">
                <a:avLst/>
              </a:prstGeom>
              <a:blipFill rotWithShape="1">
                <a:blip r:embed="rId3" cstate="hq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6308478" y="5208462"/>
              <a:ext cx="2452203" cy="53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Hiragino Sans GB W3" charset="-122"/>
                </a:rPr>
                <a:t>输入替换内容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iragino Sans GB W3" charset="-122"/>
              </a:endParaRPr>
            </a:p>
            <a:p>
              <a:pPr algn="ctr">
                <a:spcBef>
                  <a:spcPts val="6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Hiragino Sans GB W3" charset="-122"/>
                </a:rPr>
                <a:t>输入替换内容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iragino Sans GB W3" charset="-122"/>
              </a:endParaRPr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6751500" y="4820630"/>
              <a:ext cx="1566158" cy="274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单击填加标题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758741" y="2405730"/>
              <a:ext cx="2452203" cy="53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Hiragino Sans GB W3" charset="-122"/>
                </a:rPr>
                <a:t>输入替换内容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iragino Sans GB W3" charset="-122"/>
              </a:endParaRPr>
            </a:p>
            <a:p>
              <a:pPr algn="ctr">
                <a:spcBef>
                  <a:spcPts val="6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Hiragino Sans GB W3" charset="-122"/>
                </a:rPr>
                <a:t>输入替换内容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iragino Sans GB W3" charset="-122"/>
              </a:endParaRPr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9201764" y="2088132"/>
              <a:ext cx="1566158" cy="274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单击填加标题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hqprint">
              <a:grayscl/>
            </a:blip>
            <a:srcRect/>
            <a:stretch>
              <a:fillRect/>
            </a:stretch>
          </p:blipFill>
          <p:spPr>
            <a:xfrm>
              <a:off x="8919173" y="3415663"/>
              <a:ext cx="2034019" cy="2699451"/>
            </a:xfrm>
            <a:prstGeom prst="rect">
              <a:avLst/>
            </a:prstGeom>
            <a:ln>
              <a:noFill/>
            </a:ln>
            <a:effectLst/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407535"/>
            <a:ext cx="2545715" cy="1573530"/>
          </a:xfrm>
          <a:prstGeom prst="rect">
            <a:avLst/>
          </a:prstGeom>
        </p:spPr>
      </p:pic>
      <p:pic>
        <p:nvPicPr>
          <p:cNvPr id="5" name="图片 4" descr="[MSL((@}7G2MN@RWJD[PUOU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6485" y="1610360"/>
            <a:ext cx="2080895" cy="158559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635773" y="4649570"/>
            <a:ext cx="3385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数据库管理系统My SQL及git。（待补充）</a:t>
            </a: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（开发环境待定）</a:t>
            </a:r>
          </a:p>
        </p:txBody>
      </p:sp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1092200" y="738505"/>
            <a:ext cx="10008235" cy="73914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r>
              <a:rPr lang="zh-CN" altLang="en-US"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硬件环境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>
            <p:custDataLst>
              <p:tags r:id="rId2"/>
            </p:custDataLst>
          </p:nvPr>
        </p:nvSpPr>
        <p:spPr>
          <a:xfrm>
            <a:off x="6588125" y="0"/>
            <a:ext cx="3218689" cy="6858000"/>
          </a:xfrm>
          <a:prstGeom prst="parallelogram">
            <a:avLst>
              <a:gd name="adj" fmla="val 93597"/>
            </a:avLst>
          </a:prstGeom>
          <a:solidFill>
            <a:srgbClr val="BDC7D3">
              <a:alpha val="42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sp>
        <p:nvSpPr>
          <p:cNvPr id="12" name="平行四边形 11"/>
          <p:cNvSpPr/>
          <p:nvPr>
            <p:custDataLst>
              <p:tags r:id="rId3"/>
            </p:custDataLst>
          </p:nvPr>
        </p:nvSpPr>
        <p:spPr>
          <a:xfrm>
            <a:off x="7192897" y="0"/>
            <a:ext cx="4495800" cy="6858000"/>
          </a:xfrm>
          <a:prstGeom prst="parallelogram">
            <a:avLst>
              <a:gd name="adj" fmla="val 65395"/>
            </a:avLst>
          </a:prstGeom>
          <a:solidFill>
            <a:srgbClr val="BBC5D2">
              <a:alpha val="80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430530" y="728980"/>
            <a:ext cx="10008235" cy="73914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r>
              <a:rPr lang="zh-CN" altLang="en-US"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整体结构</a:t>
            </a:r>
            <a:r>
              <a:rPr lang="en-US" altLang="zh-CN"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方框图</a:t>
            </a:r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100" y="1554480"/>
            <a:ext cx="7893050" cy="460756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30530" y="728980"/>
            <a:ext cx="10008235" cy="73914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r>
              <a:rPr lang="zh-CN" altLang="en-US"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整体结构</a:t>
            </a:r>
            <a:r>
              <a:rPr lang="en-US" altLang="zh-CN"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E</a:t>
            </a:r>
            <a:r>
              <a:rPr lang="en-US" altLang="zh-CN"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R图</a:t>
            </a:r>
          </a:p>
        </p:txBody>
      </p:sp>
      <p:pic>
        <p:nvPicPr>
          <p:cNvPr id="2" name="图片 1" descr="未命名文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30" y="971550"/>
            <a:ext cx="10707370" cy="5727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98755"/>
            <a:ext cx="8711565" cy="603440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>
            <p:custDataLst>
              <p:tags r:id="rId2"/>
            </p:custDataLst>
          </p:nvPr>
        </p:nvSpPr>
        <p:spPr>
          <a:xfrm>
            <a:off x="6588125" y="0"/>
            <a:ext cx="3218689" cy="6858000"/>
          </a:xfrm>
          <a:prstGeom prst="parallelogram">
            <a:avLst>
              <a:gd name="adj" fmla="val 93597"/>
            </a:avLst>
          </a:prstGeom>
          <a:solidFill>
            <a:srgbClr val="BDC7D3">
              <a:alpha val="42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sp>
        <p:nvSpPr>
          <p:cNvPr id="12" name="平行四边形 11"/>
          <p:cNvSpPr/>
          <p:nvPr>
            <p:custDataLst>
              <p:tags r:id="rId3"/>
            </p:custDataLst>
          </p:nvPr>
        </p:nvSpPr>
        <p:spPr>
          <a:xfrm>
            <a:off x="7192897" y="0"/>
            <a:ext cx="4495800" cy="6858000"/>
          </a:xfrm>
          <a:prstGeom prst="parallelogram">
            <a:avLst>
              <a:gd name="adj" fmla="val 65395"/>
            </a:avLst>
          </a:prstGeom>
          <a:solidFill>
            <a:srgbClr val="BBC5D2">
              <a:alpha val="80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430530" y="728980"/>
            <a:ext cx="10008235" cy="73914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r>
              <a:rPr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基本设计概念及处理流程</a:t>
            </a:r>
            <a:r>
              <a:rPr lang="zh-CN" altLang="en-US"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图</a:t>
            </a: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10" y="1884680"/>
            <a:ext cx="10364470" cy="378269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35.656692913386,&quot;width&quot;:8544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5-1"/>
  <p:tag name="KSO_WM_UNIT_PRESET_TEXT" val="点击此处添加正文，文字是您思想的提炼，请言简意赅的阐述您的观点。&#10;根据需要您可以酌情增减文字，以便观者可以准确的理解您所传达的完整信息。为了最终演示发布的良好效果，请您尽量提炼思想的精髓。&#10;根据需要您可以酌情增减文字，以便观者可以准确的理解您所传达的完整信息。为了最终演示发布的良好效果，请您尽量提炼思想的精髓。"/>
  <p:tag name="KSO_WM_UNIT_NOCLEAR" val="1"/>
  <p:tag name="KSO_WM_UNIT_VALUE" val="14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2572_1*f*1"/>
  <p:tag name="KSO_WM_TEMPLATE_CATEGORY" val="diagram"/>
  <p:tag name="KSO_WM_TEMPLATE_INDEX" val="20202572"/>
  <p:tag name="KSO_WM_UNIT_LAYERLEVEL" val="1"/>
  <p:tag name="KSO_WM_TAG_VERSION" val="1.0"/>
  <p:tag name="KSO_WM_BEAUTIFY_FLAG" val="#wm#"/>
  <p:tag name="KSO_WM_UNIT_SUBTYPE" val="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2572_1*i*4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2572_1*i*5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2572_1*i*6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7"/>
  <p:tag name="KSO_WM_UNIT_ID" val="diagram20202572_1*i*7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2572_1*i*7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2572_1*i*9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a-4-1"/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2572_1*a*1"/>
  <p:tag name="KSO_WM_TEMPLATE_CATEGORY" val="diagram"/>
  <p:tag name="KSO_WM_TEMPLATE_INDEX" val="20202572"/>
  <p:tag name="KSO_WM_UNIT_LAYERLEVEL" val="1"/>
  <p:tag name="KSO_WM_TAG_VERSION" val="1.0"/>
  <p:tag name="KSO_WM_BEAUTIFY_FLAG" val="#wm#"/>
  <p:tag name="KSO_WM_UNIT_PRESET_TEXT" val="单击此处可添加您的大标题内容"/>
  <p:tag name="KSO_WM_UNIT_ISNUMDGMTITLE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257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572_1*i*1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253,&quot;width&quot;:2253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572_1*i*2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a-4-1"/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2572_1*a*1"/>
  <p:tag name="KSO_WM_TEMPLATE_CATEGORY" val="diagram"/>
  <p:tag name="KSO_WM_TEMPLATE_INDEX" val="20202572"/>
  <p:tag name="KSO_WM_UNIT_LAYERLEVEL" val="1"/>
  <p:tag name="KSO_WM_TAG_VERSION" val="1.0"/>
  <p:tag name="KSO_WM_BEAUTIFY_FLAG" val="#wm#"/>
  <p:tag name="KSO_WM_UNIT_PRESET_TEXT" val="单击此处可添加您的大标题内容"/>
  <p:tag name="KSO_WM_UNIT_ISNUMDGMTITLE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25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a-4-1"/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2572_1*a*1"/>
  <p:tag name="KSO_WM_TEMPLATE_CATEGORY" val="diagram"/>
  <p:tag name="KSO_WM_TEMPLATE_INDEX" val="20202572"/>
  <p:tag name="KSO_WM_UNIT_LAYERLEVEL" val="1"/>
  <p:tag name="KSO_WM_TAG_VERSION" val="1.0"/>
  <p:tag name="KSO_WM_BEAUTIFY_FLAG" val="#wm#"/>
  <p:tag name="KSO_WM_UNIT_PRESET_TEXT" val="单击此处可添加您的大标题内容"/>
  <p:tag name="KSO_WM_UNIT_ISNUMDGMTITLE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25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25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572_1*i*1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572_1*i*2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a-4-1"/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2572_1*a*1"/>
  <p:tag name="KSO_WM_TEMPLATE_CATEGORY" val="diagram"/>
  <p:tag name="KSO_WM_TEMPLATE_INDEX" val="20202572"/>
  <p:tag name="KSO_WM_UNIT_LAYERLEVEL" val="1"/>
  <p:tag name="KSO_WM_TAG_VERSION" val="1.0"/>
  <p:tag name="KSO_WM_BEAUTIFY_FLAG" val="#wm#"/>
  <p:tag name="KSO_WM_UNIT_PRESET_TEXT" val="单击此处可添加您的大标题内容"/>
  <p:tag name="KSO_WM_UNIT_ISNUMDGMTITLE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400,&quot;width&quot;:406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2572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35*540"/>
  <p:tag name="KSO_WM_SLIDE_POSITION" val="0*0"/>
  <p:tag name="KSO_WM_TAG_VERSION" val="1.0"/>
  <p:tag name="KSO_WM_BEAUTIFY_FLAG" val="#wm#"/>
  <p:tag name="KSO_WM_TEMPLATE_CATEGORY" val="diagram"/>
  <p:tag name="KSO_WM_TEMPLATE_INDEX" val="20202572"/>
  <p:tag name="KSO_WM_SLIDE_LAYOUT" val="a_f"/>
  <p:tag name="KSO_WM_SLIDE_LAYOUT_CNT" val="1_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2572_1*i*8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5-1"/>
  <p:tag name="KSO_WM_UNIT_PRESET_TEXT" val="点击此处添加正文，文字是您思想的提炼，请言简意赅的阐述您的观点。&#10;根据需要您可以酌情增减文字，以便观者可以准确的理解您所传达的完整信息。为了最终演示发布的良好效果，请您尽量提炼思想的精髓。&#10;根据需要您可以酌情增减文字，以便观者可以准确的理解您所传达的完整信息。为了最终演示发布的良好效果，请您尽量提炼思想的精髓。"/>
  <p:tag name="KSO_WM_UNIT_NOCLEAR" val="1"/>
  <p:tag name="KSO_WM_UNIT_VALUE" val="14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2572_1*f*1"/>
  <p:tag name="KSO_WM_TEMPLATE_CATEGORY" val="diagram"/>
  <p:tag name="KSO_WM_TEMPLATE_INDEX" val="20202572"/>
  <p:tag name="KSO_WM_UNIT_LAYERLEVEL" val="1"/>
  <p:tag name="KSO_WM_TAG_VERSION" val="1.0"/>
  <p:tag name="KSO_WM_BEAUTIFY_FLAG" val="#wm#"/>
  <p:tag name="KSO_WM_UNIT_SUBTYPE" val="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2572_1*i*4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2572_1*i*5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2572_1*i*6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7"/>
  <p:tag name="KSO_WM_UNIT_ID" val="diagram20202572_1*i*7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2572_1*i*7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2572_1*i*9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3c7945c-4799-4bb5-b240-a969a3cf2b19}"/>
  <p:tag name="TABLE_ENDDRAG_ORIGIN_RECT" val="586*253"/>
  <p:tag name="TABLE_ENDDRAG_RECT" val="163*174*586*25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2572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35*540"/>
  <p:tag name="KSO_WM_SLIDE_POSITION" val="0*0"/>
  <p:tag name="KSO_WM_TAG_VERSION" val="1.0"/>
  <p:tag name="KSO_WM_BEAUTIFY_FLAG" val="#wm#"/>
  <p:tag name="KSO_WM_TEMPLATE_CATEGORY" val="diagram"/>
  <p:tag name="KSO_WM_TEMPLATE_INDEX" val="20202572"/>
  <p:tag name="KSO_WM_SLIDE_LAYOUT" val="a_f"/>
  <p:tag name="KSO_WM_SLIDE_LAYOUT_CNT" val="1_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572_1*i*1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572_1*i*1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572_1*i*2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2572_1*i*3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2572_1*i*8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5-1"/>
  <p:tag name="KSO_WM_UNIT_PRESET_TEXT" val="点击此处添加正文，文字是您思想的提炼，请言简意赅的阐述您的观点。&#10;根据需要您可以酌情增减文字，以便观者可以准确的理解您所传达的完整信息。为了最终演示发布的良好效果，请您尽量提炼思想的精髓。&#10;根据需要您可以酌情增减文字，以便观者可以准确的理解您所传达的完整信息。为了最终演示发布的良好效果，请您尽量提炼思想的精髓。"/>
  <p:tag name="KSO_WM_UNIT_NOCLEAR" val="1"/>
  <p:tag name="KSO_WM_UNIT_VALUE" val="14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2572_1*f*1"/>
  <p:tag name="KSO_WM_TEMPLATE_CATEGORY" val="diagram"/>
  <p:tag name="KSO_WM_TEMPLATE_INDEX" val="20202572"/>
  <p:tag name="KSO_WM_UNIT_LAYERLEVEL" val="1"/>
  <p:tag name="KSO_WM_TAG_VERSION" val="1.0"/>
  <p:tag name="KSO_WM_BEAUTIFY_FLAG" val="#wm#"/>
  <p:tag name="KSO_WM_UNIT_SUBTYPE" val="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2572_1*i*4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2572_1*i*5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2572_1*i*6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7"/>
  <p:tag name="KSO_WM_UNIT_ID" val="diagram20202572_1*i*7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2572_1*i*7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572_1*i*2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2572_1*i*9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2572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35*540"/>
  <p:tag name="KSO_WM_SLIDE_POSITION" val="0*0"/>
  <p:tag name="KSO_WM_TAG_VERSION" val="1.0"/>
  <p:tag name="KSO_WM_BEAUTIFY_FLAG" val="#wm#"/>
  <p:tag name="KSO_WM_TEMPLATE_CATEGORY" val="diagram"/>
  <p:tag name="KSO_WM_TEMPLATE_INDEX" val="20202572"/>
  <p:tag name="KSO_WM_SLIDE_LAYOUT" val="a_f"/>
  <p:tag name="KSO_WM_SLIDE_LAYOUT_CNT" val="1_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572_1*i*1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572_1*i*2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2572_1*i*3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2572_1*i*8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5-1"/>
  <p:tag name="KSO_WM_UNIT_PRESET_TEXT" val="点击此处添加正文，文字是您思想的提炼，请言简意赅的阐述您的观点。&#10;根据需要您可以酌情增减文字，以便观者可以准确的理解您所传达的完整信息。为了最终演示发布的良好效果，请您尽量提炼思想的精髓。&#10;根据需要您可以酌情增减文字，以便观者可以准确的理解您所传达的完整信息。为了最终演示发布的良好效果，请您尽量提炼思想的精髓。"/>
  <p:tag name="KSO_WM_UNIT_NOCLEAR" val="1"/>
  <p:tag name="KSO_WM_UNIT_VALUE" val="14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2572_1*f*1"/>
  <p:tag name="KSO_WM_TEMPLATE_CATEGORY" val="diagram"/>
  <p:tag name="KSO_WM_TEMPLATE_INDEX" val="20202572"/>
  <p:tag name="KSO_WM_UNIT_LAYERLEVEL" val="1"/>
  <p:tag name="KSO_WM_TAG_VERSION" val="1.0"/>
  <p:tag name="KSO_WM_BEAUTIFY_FLAG" val="#wm#"/>
  <p:tag name="KSO_WM_UNIT_SUBTYPE" val="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2572_1*i*4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2572_1*i*5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2572_1*i*6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2572_1*i*3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7"/>
  <p:tag name="KSO_WM_UNIT_ID" val="diagram20202572_1*i*7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2572_1*i*7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2572_1*i*9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2572_1*i*8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a-4-1"/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2572_1*a*1"/>
  <p:tag name="KSO_WM_TEMPLATE_CATEGORY" val="diagram"/>
  <p:tag name="KSO_WM_TEMPLATE_INDEX" val="20202572"/>
  <p:tag name="KSO_WM_UNIT_LAYERLEVEL" val="1"/>
  <p:tag name="KSO_WM_TAG_VERSION" val="1.0"/>
  <p:tag name="KSO_WM_BEAUTIFY_FLAG" val="#wm#"/>
  <p:tag name="KSO_WM_UNIT_PRESET_TEXT" val="单击此处可添加您的大标题内容"/>
  <p:tag name="KSO_WM_UNIT_ISNUMDGMTITL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5-1"/>
  <p:tag name="KSO_WM_UNIT_PRESET_TEXT" val="点击此处添加正文，文字是您思想的提炼，请言简意赅的阐述您的观点。&#10;根据需要您可以酌情增减文字，以便观者可以准确的理解您所传达的完整信息。为了最终演示发布的良好效果，请您尽量提炼思想的精髓。&#10;根据需要您可以酌情增减文字，以便观者可以准确的理解您所传达的完整信息。为了最终演示发布的良好效果，请您尽量提炼思想的精髓。"/>
  <p:tag name="KSO_WM_UNIT_NOCLEAR" val="1"/>
  <p:tag name="KSO_WM_UNIT_VALUE" val="14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2572_1*f*2"/>
  <p:tag name="KSO_WM_TEMPLATE_CATEGORY" val="diagram"/>
  <p:tag name="KSO_WM_TEMPLATE_INDEX" val="20202572"/>
  <p:tag name="KSO_WM_UNIT_LAYERLEVEL" val="1"/>
  <p:tag name="KSO_WM_TAG_VERSION" val="1.0"/>
  <p:tag name="KSO_WM_BEAUTIFY_FLAG" val="#wm#"/>
  <p:tag name="KSO_WM_UNIT_SUBTYPE" val="a"/>
</p:tagLst>
</file>

<file path=ppt/theme/theme1.xml><?xml version="1.0" encoding="utf-8"?>
<a:theme xmlns:a="http://schemas.openxmlformats.org/drawingml/2006/main" name="Office 主题">
  <a:themeElements>
    <a:clrScheme name="自定义 63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E6EDA"/>
      </a:accent1>
      <a:accent2>
        <a:srgbClr val="2E6EDA"/>
      </a:accent2>
      <a:accent3>
        <a:srgbClr val="2E6EDA"/>
      </a:accent3>
      <a:accent4>
        <a:srgbClr val="2E6EDA"/>
      </a:accent4>
      <a:accent5>
        <a:srgbClr val="2E6EDA"/>
      </a:accent5>
      <a:accent6>
        <a:srgbClr val="2E6EDA"/>
      </a:accent6>
      <a:hlink>
        <a:srgbClr val="2E6EDA"/>
      </a:hlink>
      <a:folHlink>
        <a:srgbClr val="2E6EDA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933</Words>
  <Application>Microsoft Office PowerPoint</Application>
  <PresentationFormat>宽屏</PresentationFormat>
  <Paragraphs>161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STHeiti Light</vt:lpstr>
      <vt:lpstr>DengXian</vt:lpstr>
      <vt:lpstr>DengXian Light</vt:lpstr>
      <vt:lpstr>华文细黑</vt:lpstr>
      <vt:lpstr>宋体</vt:lpstr>
      <vt:lpstr>微软雅黑</vt:lpstr>
      <vt:lpstr>微软雅黑 Light</vt:lpstr>
      <vt:lpstr>Arial</vt:lpstr>
      <vt:lpstr>Calibri</vt:lpstr>
      <vt:lpstr>Impact</vt:lpstr>
      <vt:lpstr>Wingdings</vt:lpstr>
      <vt:lpstr>Office 主题</vt:lpstr>
      <vt:lpstr>SHIERYINYUAN LIBRARY 十二因缘图书馆 详细设计报告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ms202</cp:lastModifiedBy>
  <cp:revision>38</cp:revision>
  <dcterms:created xsi:type="dcterms:W3CDTF">2018-10-14T01:20:00Z</dcterms:created>
  <dcterms:modified xsi:type="dcterms:W3CDTF">2021-11-24T07:33:19Z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KSOTemplateUUID">
    <vt:lpwstr>v1.0_mb_Gdvraxzz9qrO0sLzs9nxLA==</vt:lpwstr>
  </property>
  <property fmtid="{D5CDD505-2E9C-101B-9397-08002B2CF9AE}" pid="4" name="ICV">
    <vt:lpwstr>3BACA6EE51794E9EB5EB125EAE611151</vt:lpwstr>
  </property>
</Properties>
</file>